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274" r:id="rId5"/>
    <p:sldId id="278" r:id="rId6"/>
    <p:sldId id="289" r:id="rId7"/>
    <p:sldId id="271" r:id="rId8"/>
    <p:sldId id="275" r:id="rId9"/>
    <p:sldId id="290" r:id="rId10"/>
    <p:sldId id="293" r:id="rId11"/>
    <p:sldId id="291" r:id="rId12"/>
    <p:sldId id="310" r:id="rId13"/>
    <p:sldId id="306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08" r:id="rId28"/>
    <p:sldId id="311" r:id="rId29"/>
    <p:sldId id="292" r:id="rId30"/>
    <p:sldId id="326" r:id="rId31"/>
    <p:sldId id="327" r:id="rId32"/>
    <p:sldId id="328" r:id="rId33"/>
    <p:sldId id="329" r:id="rId34"/>
    <p:sldId id="309" r:id="rId35"/>
    <p:sldId id="284" r:id="rId36"/>
    <p:sldId id="279" r:id="rId37"/>
    <p:sldId id="307" r:id="rId38"/>
    <p:sldId id="280" r:id="rId39"/>
    <p:sldId id="281" r:id="rId40"/>
    <p:sldId id="288" r:id="rId41"/>
    <p:sldId id="287" r:id="rId42"/>
    <p:sldId id="266" r:id="rId43"/>
    <p:sldId id="273" r:id="rId44"/>
    <p:sldId id="286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0823" autoAdjust="0"/>
  </p:normalViewPr>
  <p:slideViewPr>
    <p:cSldViewPr snapToGrid="0">
      <p:cViewPr varScale="1">
        <p:scale>
          <a:sx n="78" d="100"/>
          <a:sy n="78" d="100"/>
        </p:scale>
        <p:origin x="187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88-4244-9F83-DDFA3F41D7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88-4244-9F83-DDFA3F41D7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88-4244-9F83-DDFA3F41D7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27454304"/>
        <c:axId val="1627456384"/>
      </c:barChart>
      <c:catAx>
        <c:axId val="162745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627456384"/>
        <c:crosses val="autoZero"/>
        <c:auto val="1"/>
        <c:lblAlgn val="ctr"/>
        <c:lblOffset val="100"/>
        <c:noMultiLvlLbl val="0"/>
      </c:catAx>
      <c:valAx>
        <c:axId val="162745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62745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s-ES"/>
        </a:p>
      </dgm:t>
    </dgm:pt>
    <dgm:pt modelId="{AACEAFD5-63CF-4AFC-B46F-BE086C5D447C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es-ES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es-ES"/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r>
            <a:rPr lang="es-ES" b="0" i="0" u="none" dirty="0"/>
            <a:t>Para iniciar una presentación, vaya a la pestaña Presentación con diapositivas y seleccione Desde el principio.</a:t>
          </a:r>
          <a:endParaRPr lang="es-ES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es-ES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es-ES"/>
        </a:p>
      </dgm:t>
    </dgm:pt>
    <dgm:pt modelId="{D07AD3FD-84FF-467E-9693-752776549C61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es-ES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es-ES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es-ES" dirty="0">
              <a:latin typeface="+mn-lt"/>
            </a:rPr>
            <a:t>Para mostrar la vista Moderador, en la vista Presentación con diapositivas, en la barra de control de la parte inferior izquierda, seleccione los tres puntos y, luego, Mostrar vista Moderador.</a:t>
          </a:r>
          <a:endParaRPr lang="es-ES" dirty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es-ES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es-ES"/>
        </a:p>
      </dgm:t>
    </dgm:pt>
    <dgm:pt modelId="{D71FC021-6A65-44D1-95B9-0E6C89079866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es-ES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es-ES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es-ES" b="0" i="0" u="none"/>
            <a:t>Durante la presentación, puede ver las notas del orador en el monitor, pero estas no son visibles para el público. </a:t>
          </a:r>
          <a:endParaRPr lang="es-ES" dirty="0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es-ES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es-ES"/>
        </a:p>
      </dgm:t>
    </dgm:pt>
    <dgm:pt modelId="{4551B675-D926-4DD6-8951-65F2DCE2D424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2EE55A78-001E-403E-B21D-1FBC70FF8613}" type="parTrans" cxnId="{BDC6F4EC-735C-4250-A2CF-39733D874D48}">
      <dgm:prSet/>
      <dgm:spPr/>
      <dgm:t>
        <a:bodyPr rtlCol="0"/>
        <a:lstStyle/>
        <a:p>
          <a:pPr rtl="0"/>
          <a:endParaRPr lang="es-ES"/>
        </a:p>
      </dgm:t>
    </dgm:pt>
    <dgm:pt modelId="{DFA807B3-8FE5-43CB-A9CE-8C2279DA0813}" type="sibTrans" cxnId="{BDC6F4EC-735C-4250-A2CF-39733D874D48}">
      <dgm:prSet/>
      <dgm:spPr/>
      <dgm:t>
        <a:bodyPr rtlCol="0"/>
        <a:lstStyle/>
        <a:p>
          <a:pPr rtl="0"/>
          <a:endParaRPr lang="es-ES"/>
        </a:p>
      </dgm:t>
    </dgm:pt>
    <dgm:pt modelId="{75BA0777-02C1-4DE8-B655-2EFF7C294468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3B5B75D3-1048-48CB-B9CB-2ADAF96B9530}" type="parTrans" cxnId="{9CD61D07-6F9B-41CF-BA28-CF7F19CBCB7F}">
      <dgm:prSet/>
      <dgm:spPr/>
      <dgm:t>
        <a:bodyPr rtlCol="0"/>
        <a:lstStyle/>
        <a:p>
          <a:pPr rtl="0"/>
          <a:endParaRPr lang="es-ES"/>
        </a:p>
      </dgm:t>
    </dgm:pt>
    <dgm:pt modelId="{2326DFF9-3C96-4E56-B8DA-BA5A1D0C9427}" type="sibTrans" cxnId="{9CD61D07-6F9B-41CF-BA28-CF7F19CBCB7F}">
      <dgm:prSet/>
      <dgm:spPr/>
      <dgm:t>
        <a:bodyPr rtlCol="0"/>
        <a:lstStyle/>
        <a:p>
          <a:pPr rtl="0"/>
          <a:endParaRPr lang="es-ES"/>
        </a:p>
      </dgm:t>
    </dgm:pt>
    <dgm:pt modelId="{C63CBFBA-D620-4D1A-8BFA-9C4B92041A7D}">
      <dgm:prSet phldrT="[Text]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/>
            <a:t>El Panel de notas es un cuadro que aparece debajo de cada diapositiva. Púlselo para agregar notas.</a:t>
          </a:r>
        </a:p>
      </dgm:t>
    </dgm:pt>
    <dgm:pt modelId="{641F8F77-4FA8-453E-97D7-7A46DE2DB152}" type="parTrans" cxnId="{5CA4D9F6-3D86-49AF-BCCE-C23462DAAD46}">
      <dgm:prSet/>
      <dgm:spPr/>
      <dgm:t>
        <a:bodyPr rtlCol="0"/>
        <a:lstStyle/>
        <a:p>
          <a:pPr rtl="0"/>
          <a:endParaRPr lang="es-ES"/>
        </a:p>
      </dgm:t>
    </dgm:pt>
    <dgm:pt modelId="{F8EFD8BE-C1B8-497B-80CF-1161A0AC120D}" type="sibTrans" cxnId="{5CA4D9F6-3D86-49AF-BCCE-C23462DAAD46}">
      <dgm:prSet/>
      <dgm:spPr/>
      <dgm:t>
        <a:bodyPr rtlCol="0"/>
        <a:lstStyle/>
        <a:p>
          <a:pPr rtl="0"/>
          <a:endParaRPr lang="es-ES"/>
        </a:p>
      </dgm:t>
    </dgm:pt>
    <dgm:pt modelId="{CE1D56AD-AC60-46E2-819C-103597262F4D}">
      <dgm:prSet phldrT="[Text]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/>
            <a:t>Si no ve el panel de notas o está minimizado por completo, haga clic en Notas en la barra de tareas, situada en la parte inferior de la ventana de PowerPoint.</a:t>
          </a:r>
        </a:p>
      </dgm:t>
    </dgm:pt>
    <dgm:pt modelId="{288FC339-10A2-4A37-8FF5-2E3D40FBA7D8}" type="parTrans" cxnId="{E9911C57-1368-4A5A-85AD-661D5B7FF115}">
      <dgm:prSet/>
      <dgm:spPr/>
      <dgm:t>
        <a:bodyPr rtlCol="0"/>
        <a:lstStyle/>
        <a:p>
          <a:pPr rtl="0"/>
          <a:endParaRPr lang="es-ES"/>
        </a:p>
      </dgm:t>
    </dgm:pt>
    <dgm:pt modelId="{8B68A952-7ABF-4ED7-A814-6A30E979E2EF}" type="sibTrans" cxnId="{E9911C57-1368-4A5A-85AD-661D5B7FF115}">
      <dgm:prSet/>
      <dgm:spPr/>
      <dgm:t>
        <a:bodyPr rtlCol="0"/>
        <a:lstStyle/>
        <a:p>
          <a:pPr rtl="0"/>
          <a:endParaRPr lang="es-E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/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/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/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E87CECA9-E483-4B48-BBEF-DDE6D46D2DD1}" type="pres">
      <dgm:prSet presAssocID="{9B090D9D-470E-46E2-AABB-0368A52481AA}" presName="space" presStyleCnt="0"/>
      <dgm:spPr/>
    </dgm:pt>
    <dgm:pt modelId="{EC45655F-5D43-4578-BD9A-D637B990FADC}" type="pres">
      <dgm:prSet presAssocID="{4551B675-D926-4DD6-8951-65F2DCE2D424}" presName="composite" presStyleCnt="0"/>
      <dgm:spPr/>
    </dgm:pt>
    <dgm:pt modelId="{CD38773E-272C-4795-B64C-E2DC467049AB}" type="pres">
      <dgm:prSet presAssocID="{4551B675-D926-4DD6-8951-65F2DCE2D424}" presName="L" presStyleLbl="solidFgAcc1" presStyleIdx="3" presStyleCnt="5">
        <dgm:presLayoutVars>
          <dgm:chMax val="0"/>
          <dgm:chPref val="0"/>
        </dgm:presLayoutVars>
      </dgm:prSet>
      <dgm:spPr/>
    </dgm:pt>
    <dgm:pt modelId="{3BACD511-46E3-4201-950C-5C55206B68A1}" type="pres">
      <dgm:prSet presAssocID="{4551B675-D926-4DD6-8951-65F2DCE2D424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D008585C-06BD-48C5-9F14-B5451B59C4F4}" type="pres">
      <dgm:prSet presAssocID="{4551B675-D926-4DD6-8951-65F2DCE2D424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262AD25A-56FA-45B9-8014-D819D0A39956}" type="pres">
      <dgm:prSet presAssocID="{4551B675-D926-4DD6-8951-65F2DCE2D424}" presName="EmptyPlaceHolder" presStyleCnt="0"/>
      <dgm:spPr/>
    </dgm:pt>
    <dgm:pt modelId="{1136D3DA-BDE6-4ABB-ADC3-9E8D0669E362}" type="pres">
      <dgm:prSet presAssocID="{DFA807B3-8FE5-43CB-A9CE-8C2279DA0813}" presName="space" presStyleCnt="0"/>
      <dgm:spPr/>
    </dgm:pt>
    <dgm:pt modelId="{48F7AB5F-E55F-4B3F-B674-33C94526A3D0}" type="pres">
      <dgm:prSet presAssocID="{75BA0777-02C1-4DE8-B655-2EFF7C294468}" presName="composite" presStyleCnt="0"/>
      <dgm:spPr/>
    </dgm:pt>
    <dgm:pt modelId="{C018470C-7CA6-4B9A-8300-FBFBC9C8C198}" type="pres">
      <dgm:prSet presAssocID="{75BA0777-02C1-4DE8-B655-2EFF7C294468}" presName="L" presStyleLbl="solidFgAcc1" presStyleIdx="4" presStyleCnt="5">
        <dgm:presLayoutVars>
          <dgm:chMax val="0"/>
          <dgm:chPref val="0"/>
        </dgm:presLayoutVars>
      </dgm:prSet>
      <dgm:spPr/>
    </dgm:pt>
    <dgm:pt modelId="{9C056497-7847-4419-9E6A-0B83A42BCA18}" type="pres">
      <dgm:prSet presAssocID="{75BA0777-02C1-4DE8-B655-2EFF7C294468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29D3D54D-741B-4E9B-8C81-202E2FCBFCFD}" type="pres">
      <dgm:prSet presAssocID="{75BA0777-02C1-4DE8-B655-2EFF7C294468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EF07AE61-CA1A-436A-BEAA-F4EEF36E773C}" type="pres">
      <dgm:prSet presAssocID="{75BA0777-02C1-4DE8-B655-2EFF7C294468}" presName="EmptyPlaceHolder" presStyleCnt="0"/>
      <dgm:spPr/>
    </dgm:pt>
  </dgm:ptLst>
  <dgm:cxnLst>
    <dgm:cxn modelId="{9CD61D07-6F9B-41CF-BA28-CF7F19CBCB7F}" srcId="{55C0B14E-AEA6-48D3-A387-ED4A3A3BF840}" destId="{75BA0777-02C1-4DE8-B655-2EFF7C294468}" srcOrd="4" destOrd="0" parTransId="{3B5B75D3-1048-48CB-B9CB-2ADAF96B9530}" sibTransId="{2326DFF9-3C96-4E56-B8DA-BA5A1D0C9427}"/>
    <dgm:cxn modelId="{3C7B7211-E30D-44E1-925D-FFFD7E8E46DF}" type="presOf" srcId="{C63CBFBA-D620-4D1A-8BFA-9C4B92041A7D}" destId="{D008585C-06BD-48C5-9F14-B5451B59C4F4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E52EBC33-9336-463F-957B-20898FA73EB2}" type="presOf" srcId="{4551B675-D926-4DD6-8951-65F2DCE2D424}" destId="{3BACD511-46E3-4201-950C-5C55206B68A1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3EF34168-9818-42BA-9890-50BFFA04A963}" type="presOf" srcId="{75BA0777-02C1-4DE8-B655-2EFF7C294468}" destId="{9C056497-7847-4419-9E6A-0B83A42BCA18}" srcOrd="0" destOrd="0" presId="urn:microsoft.com/office/officeart/2016/7/layout/AccentHomeChevronProcess"/>
    <dgm:cxn modelId="{B992744C-B242-4E5A-87EA-76B22A29BA9A}" type="presOf" srcId="{CE1D56AD-AC60-46E2-819C-103597262F4D}" destId="{29D3D54D-741B-4E9B-8C81-202E2FCBFCFD}" srcOrd="0" destOrd="0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E9911C57-1368-4A5A-85AD-661D5B7FF115}" srcId="{75BA0777-02C1-4DE8-B655-2EFF7C294468}" destId="{CE1D56AD-AC60-46E2-819C-103597262F4D}" srcOrd="0" destOrd="0" parTransId="{288FC339-10A2-4A37-8FF5-2E3D40FBA7D8}" sibTransId="{8B68A952-7ABF-4ED7-A814-6A30E979E2EF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BDC6F4EC-735C-4250-A2CF-39733D874D48}" srcId="{55C0B14E-AEA6-48D3-A387-ED4A3A3BF840}" destId="{4551B675-D926-4DD6-8951-65F2DCE2D424}" srcOrd="3" destOrd="0" parTransId="{2EE55A78-001E-403E-B21D-1FBC70FF8613}" sibTransId="{DFA807B3-8FE5-43CB-A9CE-8C2279DA0813}"/>
    <dgm:cxn modelId="{5CA4D9F6-3D86-49AF-BCCE-C23462DAAD46}" srcId="{4551B675-D926-4DD6-8951-65F2DCE2D424}" destId="{C63CBFBA-D620-4D1A-8BFA-9C4B92041A7D}" srcOrd="0" destOrd="0" parTransId="{641F8F77-4FA8-453E-97D7-7A46DE2DB152}" sibTransId="{F8EFD8BE-C1B8-497B-80CF-1161A0AC120D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A448A169-C672-4503-AE9D-2C18F52F7B65}" type="presParOf" srcId="{594BF422-752C-42F3-A230-3D0E6AE9A886}" destId="{E87CECA9-E483-4B48-BBEF-DDE6D46D2DD1}" srcOrd="5" destOrd="0" presId="urn:microsoft.com/office/officeart/2016/7/layout/AccentHomeChevronProcess"/>
    <dgm:cxn modelId="{CE1C762C-95CD-484C-A987-84D459C4B571}" type="presParOf" srcId="{594BF422-752C-42F3-A230-3D0E6AE9A886}" destId="{EC45655F-5D43-4578-BD9A-D637B990FADC}" srcOrd="6" destOrd="0" presId="urn:microsoft.com/office/officeart/2016/7/layout/AccentHomeChevronProcess"/>
    <dgm:cxn modelId="{DF7374C5-0F9F-4CBD-8613-17A10E39B755}" type="presParOf" srcId="{EC45655F-5D43-4578-BD9A-D637B990FADC}" destId="{CD38773E-272C-4795-B64C-E2DC467049AB}" srcOrd="0" destOrd="0" presId="urn:microsoft.com/office/officeart/2016/7/layout/AccentHomeChevronProcess"/>
    <dgm:cxn modelId="{6EB8F856-FF4F-467E-98B8-245A2F7BF10A}" type="presParOf" srcId="{EC45655F-5D43-4578-BD9A-D637B990FADC}" destId="{3BACD511-46E3-4201-950C-5C55206B68A1}" srcOrd="1" destOrd="0" presId="urn:microsoft.com/office/officeart/2016/7/layout/AccentHomeChevronProcess"/>
    <dgm:cxn modelId="{77A489BE-CBAC-44A0-BDEC-0E2A8E94D158}" type="presParOf" srcId="{EC45655F-5D43-4578-BD9A-D637B990FADC}" destId="{D008585C-06BD-48C5-9F14-B5451B59C4F4}" srcOrd="2" destOrd="0" presId="urn:microsoft.com/office/officeart/2016/7/layout/AccentHomeChevronProcess"/>
    <dgm:cxn modelId="{025967D3-D4B7-474C-A628-47FB42E6DA6B}" type="presParOf" srcId="{EC45655F-5D43-4578-BD9A-D637B990FADC}" destId="{262AD25A-56FA-45B9-8014-D819D0A39956}" srcOrd="3" destOrd="0" presId="urn:microsoft.com/office/officeart/2016/7/layout/AccentHomeChevronProcess"/>
    <dgm:cxn modelId="{F375AA92-1CB8-4B27-B64A-EBBB13EE8A65}" type="presParOf" srcId="{594BF422-752C-42F3-A230-3D0E6AE9A886}" destId="{1136D3DA-BDE6-4ABB-ADC3-9E8D0669E362}" srcOrd="7" destOrd="0" presId="urn:microsoft.com/office/officeart/2016/7/layout/AccentHomeChevronProcess"/>
    <dgm:cxn modelId="{954865F1-B3CE-4880-82D0-337E8EA6F7A1}" type="presParOf" srcId="{594BF422-752C-42F3-A230-3D0E6AE9A886}" destId="{48F7AB5F-E55F-4B3F-B674-33C94526A3D0}" srcOrd="8" destOrd="0" presId="urn:microsoft.com/office/officeart/2016/7/layout/AccentHomeChevronProcess"/>
    <dgm:cxn modelId="{C0DA8205-1692-4B84-B13D-271019D3BA49}" type="presParOf" srcId="{48F7AB5F-E55F-4B3F-B674-33C94526A3D0}" destId="{C018470C-7CA6-4B9A-8300-FBFBC9C8C198}" srcOrd="0" destOrd="0" presId="urn:microsoft.com/office/officeart/2016/7/layout/AccentHomeChevronProcess"/>
    <dgm:cxn modelId="{12EE6A1B-EA19-4360-AEF4-F60930AE5CE6}" type="presParOf" srcId="{48F7AB5F-E55F-4B3F-B674-33C94526A3D0}" destId="{9C056497-7847-4419-9E6A-0B83A42BCA18}" srcOrd="1" destOrd="0" presId="urn:microsoft.com/office/officeart/2016/7/layout/AccentHomeChevronProcess"/>
    <dgm:cxn modelId="{059BD814-2EB7-4769-B6C2-2638D00B2B8B}" type="presParOf" srcId="{48F7AB5F-E55F-4B3F-B674-33C94526A3D0}" destId="{29D3D54D-741B-4E9B-8C81-202E2FCBFCFD}" srcOrd="2" destOrd="0" presId="urn:microsoft.com/office/officeart/2016/7/layout/AccentHomeChevronProcess"/>
    <dgm:cxn modelId="{3174FA09-CEB7-4363-BFA9-DAF84A2DD84F}" type="presParOf" srcId="{48F7AB5F-E55F-4B3F-B674-33C94526A3D0}" destId="{EF07AE61-CA1A-436A-BEAA-F4EEF36E773C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889401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2053" y="2828369"/>
          <a:ext cx="2189894" cy="652700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2053" y="2828369"/>
        <a:ext cx="2108307" cy="652700"/>
      </dsp:txXfrm>
    </dsp:sp>
    <dsp:sp modelId="{810D7AA7-A541-4507-BE7F-36CCF210089F}">
      <dsp:nvSpPr>
        <dsp:cNvPr id="0" name=""/>
        <dsp:cNvSpPr/>
      </dsp:nvSpPr>
      <dsp:spPr>
        <a:xfrm>
          <a:off x="177245" y="975382"/>
          <a:ext cx="1778194" cy="1747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u="none" kern="1200" dirty="0"/>
            <a:t>Para iniciar una presentación, vaya a la pestaña Presentación con diapositivas y seleccione Desde el principio.</a:t>
          </a:r>
          <a:endParaRPr lang="es-ES" sz="1100" kern="1200" dirty="0"/>
        </a:p>
      </dsp:txBody>
      <dsp:txXfrm>
        <a:off x="177245" y="975382"/>
        <a:ext cx="1778194" cy="1747872"/>
      </dsp:txXfrm>
    </dsp:sp>
    <dsp:sp modelId="{E41E7729-FD3F-426D-804C-45BD60BD762D}">
      <dsp:nvSpPr>
        <dsp:cNvPr id="0" name=""/>
        <dsp:cNvSpPr/>
      </dsp:nvSpPr>
      <dsp:spPr>
        <a:xfrm rot="5400000">
          <a:off x="1190998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082453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2245628" y="2828369"/>
        <a:ext cx="1863544" cy="652700"/>
      </dsp:txXfrm>
    </dsp:sp>
    <dsp:sp modelId="{5E07F9E4-149C-4A89-848F-4ABDD305F0C5}">
      <dsp:nvSpPr>
        <dsp:cNvPr id="0" name=""/>
        <dsp:cNvSpPr/>
      </dsp:nvSpPr>
      <dsp:spPr>
        <a:xfrm>
          <a:off x="2257644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latin typeface="+mn-lt"/>
            </a:rPr>
            <a:t>Para mostrar la vista Moderador, en la vista Presentación con diapositivas, en la barra de control de la parte inferior izquierda, seleccione los tres puntos y, luego, Mostrar vista Moderador.</a:t>
          </a:r>
          <a:endParaRPr lang="es-ES" sz="1100" kern="1200" dirty="0"/>
        </a:p>
      </dsp:txBody>
      <dsp:txXfrm>
        <a:off x="2257644" y="975382"/>
        <a:ext cx="1778194" cy="1348238"/>
      </dsp:txXfrm>
    </dsp:sp>
    <dsp:sp modelId="{473F2067-7126-4D56-A328-5A8CFD3D8D52}">
      <dsp:nvSpPr>
        <dsp:cNvPr id="0" name=""/>
        <dsp:cNvSpPr/>
      </dsp:nvSpPr>
      <dsp:spPr>
        <a:xfrm rot="5400000">
          <a:off x="3271397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162852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4326027" y="2828369"/>
        <a:ext cx="1863544" cy="652700"/>
      </dsp:txXfrm>
    </dsp:sp>
    <dsp:sp modelId="{FD7B29F2-0D66-4B4B-BC8A-82DA23575305}">
      <dsp:nvSpPr>
        <dsp:cNvPr id="0" name=""/>
        <dsp:cNvSpPr/>
      </dsp:nvSpPr>
      <dsp:spPr>
        <a:xfrm>
          <a:off x="4338044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u="none" kern="1200"/>
            <a:t>Durante la presentación, puede ver las notas del orador en el monitor, pero estas no son visibles para el público. </a:t>
          </a:r>
          <a:endParaRPr lang="es-ES" sz="1100" kern="1200" dirty="0"/>
        </a:p>
      </dsp:txBody>
      <dsp:txXfrm>
        <a:off x="4338044" y="975382"/>
        <a:ext cx="1778194" cy="1348238"/>
      </dsp:txXfrm>
    </dsp:sp>
    <dsp:sp modelId="{CD38773E-272C-4795-B64C-E2DC467049AB}">
      <dsp:nvSpPr>
        <dsp:cNvPr id="0" name=""/>
        <dsp:cNvSpPr/>
      </dsp:nvSpPr>
      <dsp:spPr>
        <a:xfrm rot="5400000">
          <a:off x="5351797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CD511-46E3-4201-950C-5C55206B68A1}">
      <dsp:nvSpPr>
        <dsp:cNvPr id="0" name=""/>
        <dsp:cNvSpPr/>
      </dsp:nvSpPr>
      <dsp:spPr>
        <a:xfrm>
          <a:off x="6243252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6406427" y="2828369"/>
        <a:ext cx="1863544" cy="652700"/>
      </dsp:txXfrm>
    </dsp:sp>
    <dsp:sp modelId="{D008585C-06BD-48C5-9F14-B5451B59C4F4}">
      <dsp:nvSpPr>
        <dsp:cNvPr id="0" name=""/>
        <dsp:cNvSpPr/>
      </dsp:nvSpPr>
      <dsp:spPr>
        <a:xfrm>
          <a:off x="6418443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100" kern="1200"/>
            <a:t>El Panel de notas es un cuadro que aparece debajo de cada diapositiva. Púlselo para agregar notas.</a:t>
          </a:r>
        </a:p>
      </dsp:txBody>
      <dsp:txXfrm>
        <a:off x="6418443" y="975382"/>
        <a:ext cx="1778194" cy="1348238"/>
      </dsp:txXfrm>
    </dsp:sp>
    <dsp:sp modelId="{C018470C-7CA6-4B9A-8300-FBFBC9C8C198}">
      <dsp:nvSpPr>
        <dsp:cNvPr id="0" name=""/>
        <dsp:cNvSpPr/>
      </dsp:nvSpPr>
      <dsp:spPr>
        <a:xfrm rot="5400000">
          <a:off x="7432196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56497-7847-4419-9E6A-0B83A42BCA18}">
      <dsp:nvSpPr>
        <dsp:cNvPr id="0" name=""/>
        <dsp:cNvSpPr/>
      </dsp:nvSpPr>
      <dsp:spPr>
        <a:xfrm>
          <a:off x="8323651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8486826" y="2828369"/>
        <a:ext cx="1863544" cy="652700"/>
      </dsp:txXfrm>
    </dsp:sp>
    <dsp:sp modelId="{29D3D54D-741B-4E9B-8C81-202E2FCBFCFD}">
      <dsp:nvSpPr>
        <dsp:cNvPr id="0" name=""/>
        <dsp:cNvSpPr/>
      </dsp:nvSpPr>
      <dsp:spPr>
        <a:xfrm>
          <a:off x="8498843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100" kern="1200"/>
            <a:t>Si no ve el panel de notas o está minimizado por completo, haga clic en Notas en la barra de tareas, situada en la parte inferior de la ventana de PowerPoint.</a:t>
          </a:r>
        </a:p>
      </dsp:txBody>
      <dsp:txXfrm>
        <a:off x="8498843" y="975382"/>
        <a:ext cx="1778194" cy="1348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Proceso cheurón de inicio con resaltado"/>
  <dgm:desc val="Se utiliza para mostrar una progresión; una línea de tiempo; pasos secuenciales en una tarea, proceso o flujo de trabajo; o para enfatizar movimiento o dirección. El texto de nivel 1 aparece dentro de una forma de cheurón, excepto la primera forma que es una forma principal, mientras que el texto de nivel 2 se muestra por encima de las formas de rectángulo invisible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2D096FE-FD57-428C-ADF0-8863A0835D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5C9DC-E181-4CBE-A202-D1CC00F657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618AB-DF27-424F-ABDB-C1BEFB553AA5}" type="datetime1">
              <a:rPr lang="es-ES" smtClean="0"/>
              <a:t>10/01/2024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7AFE5C-2562-4727-86DC-C311F944C6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CB4691-0790-4402-AD17-2601E51951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95928-EF08-408E-802F-4DB11E035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4083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8A58C7-A3F9-4CED-A97B-2BC9E47E42B7}" type="datetime1">
              <a:rPr lang="es-ES" smtClean="0"/>
              <a:t>10/01/2024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30E6F85-6220-421D-9203-84F526C4C60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70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5639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15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928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1282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3668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4437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4848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1976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995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9322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688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5040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0156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continuación voy a mostrar varios gráficos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10/01/2024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0019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El análisis nos muestra que en general los géneros musicales con números 1 son muy bailables desde 1958 hasta 2023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8672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Comparando grupos de géneros con números 1, Country es el género menos bailable siendo </a:t>
            </a:r>
            <a:r>
              <a:rPr lang="es-ES" dirty="0" err="1"/>
              <a:t>Trap</a:t>
            </a:r>
            <a:r>
              <a:rPr lang="es-ES" dirty="0"/>
              <a:t> el más bailable de todos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1197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Este gráfico puede mostrar con más claridad que en general los géneros con números 1 tienen un índice alto de </a:t>
            </a:r>
            <a:r>
              <a:rPr lang="es-ES" dirty="0" err="1"/>
              <a:t>bailibilidad</a:t>
            </a:r>
            <a:r>
              <a:rPr lang="es-ES" dirty="0"/>
              <a:t> a excepción del género Country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0305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Dos géneros distintos pero que coinciden en el tiempo como Pop y Rap tienen índices similares de </a:t>
            </a:r>
            <a:r>
              <a:rPr lang="es-ES" dirty="0" err="1"/>
              <a:t>bailabilidad</a:t>
            </a:r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0737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No hay una correlación entre la cantidad de canciones que tiene un género con su </a:t>
            </a:r>
            <a:r>
              <a:rPr lang="es-ES" dirty="0" err="1"/>
              <a:t>bailabilidad</a:t>
            </a:r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7187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364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10/01/2024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0030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029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8029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1E85A95-B7C1-4043-B4FD-1C1E7B6E43C0}" type="slidenum">
              <a:rPr lang="es-ES" smtClean="0"/>
              <a:t>39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21DF3B-6F42-4E63-A900-B8E6B7F8CB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175FBE4-8186-4303-A080-21D448683765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160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30A638-A3B2-4406-A548-3EE7E60521B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109DAE8-9F65-46F8-9DB3-04DFDEF84191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39592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es-ES" smtClean="0"/>
              <a:t>41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096D641-F702-4F53-860C-C8DE4BB746C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56EB77B-BB04-49FD-B87E-520F6C1B18BB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17981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1348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2585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9164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45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71156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3038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81686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009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85313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66985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50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472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51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5500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52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12241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53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077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4212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10/01/2024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3196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009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949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934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52728D19-281F-4946-9684-65A557653D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412D4F2-D8CF-48D7-8E93-9342D2AE3950}"/>
              </a:ext>
            </a:extLst>
          </p:cNvPr>
          <p:cNvSpPr/>
          <p:nvPr userDrawn="1"/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81071F9-5F9E-43AF-B1F9-8F94CCA0D1D0}"/>
              </a:ext>
            </a:extLst>
          </p:cNvPr>
          <p:cNvSpPr/>
          <p:nvPr userDrawn="1"/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954D1A4-E8FD-4E5A-A528-35498A356680}"/>
              </a:ext>
            </a:extLst>
          </p:cNvPr>
          <p:cNvSpPr/>
          <p:nvPr userDrawn="1"/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rtl="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9" name="Título 6">
            <a:extLst>
              <a:ext uri="{FF2B5EF4-FFF2-40B4-BE49-F238E27FC236}">
                <a16:creationId xmlns:a16="http://schemas.microsoft.com/office/drawing/2014/main" id="{ED6FD0CF-1406-477D-A12B-53DC561BD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230DFABF-2A96-46EC-8C35-1C4A9D0A0739}"/>
              </a:ext>
            </a:extLst>
          </p:cNvPr>
          <p:cNvSpPr/>
          <p:nvPr userDrawn="1"/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1" name="Subtítulo 7">
            <a:extLst>
              <a:ext uri="{FF2B5EF4-FFF2-40B4-BE49-F238E27FC236}">
                <a16:creationId xmlns:a16="http://schemas.microsoft.com/office/drawing/2014/main" id="{A943203E-4446-4D2D-AFEE-C3BCE7522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>
            <a:norm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sz="1400" b="0">
                <a:solidFill>
                  <a:schemeClr val="bg1"/>
                </a:solidFill>
                <a:latin typeface="+mj-lt"/>
              </a:rPr>
              <a:t>Haga clic para modificar el estilo de subtítulo del patrón</a:t>
            </a:r>
            <a:endParaRPr lang="es-ES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66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contenido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5A7CDD05-39F5-4344-992F-995A7F9E8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Marcador de contenido 5">
            <a:extLst>
              <a:ext uri="{FF2B5EF4-FFF2-40B4-BE49-F238E27FC236}">
                <a16:creationId xmlns:a16="http://schemas.microsoft.com/office/drawing/2014/main" id="{93C996A2-0E21-4652-A9DD-F74F8BC040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571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01A8306-2063-4EE3-B249-F2AA08C30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6096000" cy="686713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3E64438-1D32-4E70-8582-6A520002B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57200" y="17416"/>
            <a:ext cx="5638800" cy="6840584"/>
          </a:xfrm>
          <a:prstGeom prst="rect">
            <a:avLst/>
          </a:prstGeom>
          <a:gradFill>
            <a:gsLst>
              <a:gs pos="24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4954AC3-129F-4075-B216-D22A2C2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-170122" y="389706"/>
            <a:ext cx="6422401" cy="609600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78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7117C9-4AC1-4174-8CED-D839A0508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17670" y="1253114"/>
            <a:ext cx="6840582" cy="4316082"/>
          </a:xfrm>
          <a:prstGeom prst="rect">
            <a:avLst/>
          </a:prstGeom>
          <a:gradFill>
            <a:gsLst>
              <a:gs pos="44000">
                <a:schemeClr val="tx2">
                  <a:lumMod val="75000"/>
                  <a:lumOff val="25000"/>
                  <a:alpha val="11000"/>
                </a:schemeClr>
              </a:gs>
              <a:gs pos="99000">
                <a:schemeClr val="accent2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DBA4B60-FD16-4BB9-99BE-945815DB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sz="3200">
                <a:solidFill>
                  <a:schemeClr val="bg1"/>
                </a:solidFill>
              </a:rPr>
              <a:t>Haga clic para modificar el estilo de título del patrón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648B8AB-3038-447E-A760-83F9D990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907757">
            <a:off x="-619013" y="1524958"/>
            <a:ext cx="4648282" cy="4433301"/>
          </a:xfrm>
          <a:custGeom>
            <a:avLst/>
            <a:gdLst>
              <a:gd name="connsiteX0" fmla="*/ 4465639 w 4648282"/>
              <a:gd name="connsiteY0" fmla="*/ 3013821 h 4433301"/>
              <a:gd name="connsiteX1" fmla="*/ 2324141 w 4648282"/>
              <a:gd name="connsiteY1" fmla="*/ 4433301 h 4433301"/>
              <a:gd name="connsiteX2" fmla="*/ 0 w 4648282"/>
              <a:gd name="connsiteY2" fmla="*/ 2109160 h 4433301"/>
              <a:gd name="connsiteX3" fmla="*/ 1216317 w 4648282"/>
              <a:gd name="connsiteY3" fmla="*/ 65530 h 4433301"/>
              <a:gd name="connsiteX4" fmla="*/ 1352350 w 4648282"/>
              <a:gd name="connsiteY4" fmla="*/ 0 h 4433301"/>
              <a:gd name="connsiteX5" fmla="*/ 4475994 w 4648282"/>
              <a:gd name="connsiteY5" fmla="*/ 1232791 h 4433301"/>
              <a:gd name="connsiteX6" fmla="*/ 4543793 w 4648282"/>
              <a:gd name="connsiteY6" fmla="*/ 1418031 h 4433301"/>
              <a:gd name="connsiteX7" fmla="*/ 4648282 w 4648282"/>
              <a:gd name="connsiteY7" fmla="*/ 2109160 h 4433301"/>
              <a:gd name="connsiteX8" fmla="*/ 4465639 w 4648282"/>
              <a:gd name="connsiteY8" fmla="*/ 3013821 h 443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8282" h="4433301">
                <a:moveTo>
                  <a:pt x="4465639" y="3013821"/>
                </a:moveTo>
                <a:cubicBezTo>
                  <a:pt x="4112816" y="3847990"/>
                  <a:pt x="3286832" y="4433301"/>
                  <a:pt x="2324141" y="4433301"/>
                </a:cubicBezTo>
                <a:cubicBezTo>
                  <a:pt x="1040553" y="4433301"/>
                  <a:pt x="0" y="3392748"/>
                  <a:pt x="0" y="2109160"/>
                </a:cubicBezTo>
                <a:cubicBezTo>
                  <a:pt x="0" y="1226693"/>
                  <a:pt x="491824" y="459098"/>
                  <a:pt x="1216317" y="65530"/>
                </a:cubicBezTo>
                <a:lnTo>
                  <a:pt x="1352350" y="0"/>
                </a:lnTo>
                <a:lnTo>
                  <a:pt x="4475994" y="1232791"/>
                </a:lnTo>
                <a:lnTo>
                  <a:pt x="4543793" y="1418031"/>
                </a:lnTo>
                <a:cubicBezTo>
                  <a:pt x="4611700" y="1636359"/>
                  <a:pt x="4648282" y="1868487"/>
                  <a:pt x="4648282" y="2109160"/>
                </a:cubicBezTo>
                <a:cubicBezTo>
                  <a:pt x="4648282" y="2430057"/>
                  <a:pt x="4583247" y="2735764"/>
                  <a:pt x="4465639" y="3013821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10000"/>
                </a:schemeClr>
              </a:gs>
              <a:gs pos="85000">
                <a:schemeClr val="accent6">
                  <a:lumMod val="60000"/>
                  <a:lumOff val="40000"/>
                  <a:alpha val="21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F4B1264E-7B5A-4325-840D-E1994D41E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8576" y="75895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5">
            <a:extLst>
              <a:ext uri="{FF2B5EF4-FFF2-40B4-BE49-F238E27FC236}">
                <a16:creationId xmlns:a16="http://schemas.microsoft.com/office/drawing/2014/main" id="{30B566CA-63FC-43A4-A9E1-7EC3164CB4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08576" y="359359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7DBD15FE-44A7-4CA5-815B-71FF4994DB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9901" y="693738"/>
            <a:ext cx="3522980" cy="5446712"/>
          </a:xfrm>
        </p:spPr>
        <p:txBody>
          <a:bodyPr rtlCol="0" anchor="ctr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66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9C97D6C-07B7-434E-BBAE-19379570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 anchor="b">
            <a:normAutofit/>
          </a:bodyPr>
          <a:lstStyle/>
          <a:p>
            <a:pPr rtl="0"/>
            <a:r>
              <a:rPr lang="es-ES" sz="2800"/>
              <a:t>Haga clic para modificar el estilo de título del patrón</a:t>
            </a:r>
            <a:endParaRPr lang="es-ES" sz="2800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119872" cy="6409944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643938" y="2530475"/>
            <a:ext cx="3023806" cy="3427413"/>
          </a:xfrm>
        </p:spPr>
        <p:txBody>
          <a:bodyPr rtlCol="0"/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4036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rtlCol="0" anchor="b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rtlCol="0" anchor="b">
            <a:noAutofit/>
          </a:bodyPr>
          <a:lstStyle>
            <a:lvl1pPr>
              <a:defRPr sz="2400" baseline="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o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184687" y="1185453"/>
            <a:ext cx="6408742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43780" y="3413921"/>
            <a:ext cx="195104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10052647-C66D-4244-962F-2AA82F92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Marcador de pie de página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8375" y="863600"/>
            <a:ext cx="3441700" cy="5130800"/>
          </a:xfrm>
        </p:spPr>
        <p:txBody>
          <a:bodyPr rtlCol="0" anchor="ctr">
            <a:normAutofit/>
          </a:bodyPr>
          <a:lstStyle>
            <a:lvl1pPr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25D66CC0-A06E-4254-AAF8-8DA80B0193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87384" y="8686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1" name="Marcador de posición de imagen 39">
            <a:extLst>
              <a:ext uri="{FF2B5EF4-FFF2-40B4-BE49-F238E27FC236}">
                <a16:creationId xmlns:a16="http://schemas.microsoft.com/office/drawing/2014/main" id="{9E32C36A-291F-44F8-81D5-1899179E0A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87384" y="2688336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39">
            <a:extLst>
              <a:ext uri="{FF2B5EF4-FFF2-40B4-BE49-F238E27FC236}">
                <a16:creationId xmlns:a16="http://schemas.microsoft.com/office/drawing/2014/main" id="{E44311D2-BC20-4706-9F00-7D9178FB0A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7384" y="45262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5" name="Marcador de fecha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Lunes, 1 de febrero de 20XX</a:t>
            </a:r>
          </a:p>
        </p:txBody>
      </p:sp>
      <p:sp>
        <p:nvSpPr>
          <p:cNvPr id="36" name="Marcador de número de diapositiva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9A857F5-96C8-461D-A78C-38E92FE1C52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79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3" name="Marcador de posición de imagen 11">
            <a:extLst>
              <a:ext uri="{FF2B5EF4-FFF2-40B4-BE49-F238E27FC236}">
                <a16:creationId xmlns:a16="http://schemas.microsoft.com/office/drawing/2014/main" id="{6702E7C4-3925-41D8-8339-6521FE726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347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D748BF23-0309-4049-B999-7977CE56B2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20694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5" name="Marcador de posición de imagen 11">
            <a:extLst>
              <a:ext uri="{FF2B5EF4-FFF2-40B4-BE49-F238E27FC236}">
                <a16:creationId xmlns:a16="http://schemas.microsoft.com/office/drawing/2014/main" id="{342D563E-638C-4E20-9FB7-739D6E4A9A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810409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770438" y="2368550"/>
            <a:ext cx="6230411" cy="3390900"/>
          </a:xfrm>
        </p:spPr>
        <p:txBody>
          <a:bodyPr rtlCol="0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s-ES"/>
              <a:t>Contenido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906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id="{AE2DFFA2-22D4-4919-9C0C-45E51AF578AC}"/>
              </a:ext>
            </a:extLst>
          </p:cNvPr>
          <p:cNvSpPr/>
          <p:nvPr userDrawn="1"/>
        </p:nvSpPr>
        <p:spPr>
          <a:xfrm rot="5400000" flipH="1">
            <a:off x="-152592" y="162118"/>
            <a:ext cx="6400418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24FBF45C-4020-4F59-8E88-4006B53BE427}"/>
              </a:ext>
            </a:extLst>
          </p:cNvPr>
          <p:cNvSpPr/>
          <p:nvPr userDrawn="1"/>
        </p:nvSpPr>
        <p:spPr>
          <a:xfrm rot="5400000" flipH="1">
            <a:off x="-161024" y="143687"/>
            <a:ext cx="6400418" cy="611304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lumMod val="75000"/>
                  <a:alpha val="87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BFCE23BB-F1B6-4676-BAD7-56273E800FEB}"/>
              </a:ext>
            </a:extLst>
          </p:cNvPr>
          <p:cNvSpPr/>
          <p:nvPr userDrawn="1"/>
        </p:nvSpPr>
        <p:spPr>
          <a:xfrm rot="5400000" flipH="1">
            <a:off x="1932850" y="2249496"/>
            <a:ext cx="2211724" cy="611304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3136A792-3F80-40BE-96DB-0CDC51B9AA89}"/>
              </a:ext>
            </a:extLst>
          </p:cNvPr>
          <p:cNvSpPr/>
          <p:nvPr userDrawn="1"/>
        </p:nvSpPr>
        <p:spPr>
          <a:xfrm rot="6097846">
            <a:off x="767675" y="747345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0A3C02BB-F8E9-47C7-AF5B-34F4E0DF2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 anchor="b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1" name="Subtítulo 2">
            <a:extLst>
              <a:ext uri="{FF2B5EF4-FFF2-40B4-BE49-F238E27FC236}">
                <a16:creationId xmlns:a16="http://schemas.microsoft.com/office/drawing/2014/main" id="{585BD763-B468-4FE3-BCE8-C2E276B77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 sz="1400">
                <a:solidFill>
                  <a:schemeClr val="bg1"/>
                </a:solidFill>
              </a:rPr>
              <a:t>Haga clic para modificar el estilo de subtítulo del patrón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D482A36A-6BEB-495C-8399-9E9EA28C2B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1152" y="627063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7" name="Marcador de posición de imagen 45">
            <a:extLst>
              <a:ext uri="{FF2B5EF4-FFF2-40B4-BE49-F238E27FC236}">
                <a16:creationId xmlns:a16="http://schemas.microsoft.com/office/drawing/2014/main" id="{23DC67C7-2D14-4866-B487-E6C7EF2D18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152" y="3621024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8" name="Marcador de fecha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9" name="Marcador de número de diapositiva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20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603500"/>
            <a:ext cx="10190163" cy="3468688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955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3" y="2865438"/>
            <a:ext cx="10240960" cy="2708655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024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B46EB34-1B8B-4396-BFD2-98D14076D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3E69A3D-D17E-4FD6-87AB-82FA30AC0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038600" y="4463552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CAE216A4-83E5-4AF8-83B6-82171757B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743141D-24A2-4BE2-B276-C20C06CB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A35F720A-671B-47F4-88B8-83CD2FE3B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 sz="3600">
                <a:solidFill>
                  <a:schemeClr val="bg1"/>
                </a:solidFill>
              </a:rPr>
              <a:t>Haga clic para modificar el estilo de título del patrón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3" name="Marcador de contenido 7">
            <a:extLst>
              <a:ext uri="{FF2B5EF4-FFF2-40B4-BE49-F238E27FC236}">
                <a16:creationId xmlns:a16="http://schemas.microsoft.com/office/drawing/2014/main" id="{38168417-C3D6-45B7-898A-D94F37EA6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>
              <a:lnSpc>
                <a:spcPct val="100000"/>
              </a:lnSpc>
            </a:pPr>
            <a:r>
              <a:rPr lang="es-ES" sz="1200">
                <a:solidFill>
                  <a:schemeClr val="bg1"/>
                </a:solidFill>
              </a:rPr>
              <a:t>Haga clic para modificar el estilo de subtítulo del patrón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7B0F7C81-3A6B-4709-B144-6A0DFEF3B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4462272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04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ABBCEB0-C572-483A-88B2-C65A607EC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428"/>
            <a:ext cx="12192001" cy="2386759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4DDF8D-E0F6-454C-9BC5-15EF5630F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817660" y="8011"/>
            <a:ext cx="7374340" cy="2378309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2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Título 10">
            <a:extLst>
              <a:ext uri="{FF2B5EF4-FFF2-40B4-BE49-F238E27FC236}">
                <a16:creationId xmlns:a16="http://schemas.microsoft.com/office/drawing/2014/main" id="{382B2655-24B6-4245-8B87-EE7F13887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580030"/>
            <a:ext cx="10240903" cy="1009934"/>
          </a:xfrm>
        </p:spPr>
        <p:txBody>
          <a:bodyPr rtlCol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equipo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1866142-B2E0-46DB-B8B4-2078CE7804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013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C386A221-28CD-49DF-AF22-78815A6E2F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7600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3671C398-D779-4B1A-BD2F-395D1F3F8D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1928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C283C6BE-C8D0-4726-B217-58FE337E5E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7112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035F3E11-74CF-4460-9FF3-DD91B5E57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36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7D857D03-665D-4D33-B7E8-B85D42470B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01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65D2C286-1A79-4B52-82F1-D520602693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663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F0B53ABB-D4AE-4C0B-9902-0C1763EE40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81308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3AE87779-12F2-4327-ADEE-3F31BFB8D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90307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0DCB8055-0EA2-426F-989D-AC9932A17A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3952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308EC59B-41AE-4F1B-9364-A00C479F76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2440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BC3965F4-D2B3-4353-A638-332A3F4E7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3805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8859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  <p15:guide id="2" pos="3024" userDrawn="1">
          <p15:clr>
            <a:srgbClr val="FBAE40"/>
          </p15:clr>
        </p15:guide>
        <p15:guide id="3" pos="4680" userDrawn="1">
          <p15:clr>
            <a:srgbClr val="FBAE40"/>
          </p15:clr>
        </p15:guide>
        <p15:guide id="4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E5CF8EE9-A776-4052-ABB2-29666265C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CF2F3BB-127D-44BC-A8EF-A8BB5F5911CA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0D1F30-F118-4A1F-A48F-7E5706959F64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/>
              <a:t>Lunes, 1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b="0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01389E6-C847-4AD0-B56D-D205B2EAB1EE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80" r:id="rId3"/>
    <p:sldLayoutId id="2147483661" r:id="rId4"/>
    <p:sldLayoutId id="2147483686" r:id="rId5"/>
    <p:sldLayoutId id="2147483684" r:id="rId6"/>
    <p:sldLayoutId id="2147483681" r:id="rId7"/>
    <p:sldLayoutId id="2147483685" r:id="rId8"/>
    <p:sldLayoutId id="2147483650" r:id="rId9"/>
    <p:sldLayoutId id="2147483653" r:id="rId10"/>
    <p:sldLayoutId id="2147483682" r:id="rId11"/>
    <p:sldLayoutId id="2147483683" r:id="rId12"/>
    <p:sldLayoutId id="2147483679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13" Type="http://schemas.openxmlformats.org/officeDocument/2006/relationships/slide" Target="slide51.xml"/><Relationship Id="rId3" Type="http://schemas.openxmlformats.org/officeDocument/2006/relationships/slide" Target="slide26.xml"/><Relationship Id="rId7" Type="http://schemas.openxmlformats.org/officeDocument/2006/relationships/slide" Target="slide45.xml"/><Relationship Id="rId12" Type="http://schemas.openxmlformats.org/officeDocument/2006/relationships/slide" Target="slide50.xml"/><Relationship Id="rId2" Type="http://schemas.openxmlformats.org/officeDocument/2006/relationships/notesSlide" Target="../notesSlides/notesSlide6.xml"/><Relationship Id="rId16" Type="http://schemas.openxmlformats.org/officeDocument/2006/relationships/slide" Target="slide2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4.xml"/><Relationship Id="rId11" Type="http://schemas.openxmlformats.org/officeDocument/2006/relationships/slide" Target="slide47.xml"/><Relationship Id="rId5" Type="http://schemas.openxmlformats.org/officeDocument/2006/relationships/slide" Target="slide43.xml"/><Relationship Id="rId15" Type="http://schemas.openxmlformats.org/officeDocument/2006/relationships/slide" Target="slide53.xml"/><Relationship Id="rId10" Type="http://schemas.openxmlformats.org/officeDocument/2006/relationships/slide" Target="slide48.xml"/><Relationship Id="rId4" Type="http://schemas.openxmlformats.org/officeDocument/2006/relationships/slide" Target="slide42.xml"/><Relationship Id="rId9" Type="http://schemas.openxmlformats.org/officeDocument/2006/relationships/slide" Target="slide49.xml"/><Relationship Id="rId14" Type="http://schemas.openxmlformats.org/officeDocument/2006/relationships/slide" Target="slide5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een_idol" TargetMode="External"/><Relationship Id="rId3" Type="http://schemas.openxmlformats.org/officeDocument/2006/relationships/hyperlink" Target="https://en.wikipedia.org/wiki/Music_subgenre" TargetMode="External"/><Relationship Id="rId7" Type="http://schemas.openxmlformats.org/officeDocument/2006/relationships/hyperlink" Target="https://en.wikipedia.org/wiki/Girl_grou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Brill_Building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en.wikipedia.org/wiki/Brill_Building_(genre)#cite_note-fonte2015-1" TargetMode="External"/><Relationship Id="rId10" Type="http://schemas.openxmlformats.org/officeDocument/2006/relationships/hyperlink" Target="https://open.spotify.com/intl-es/track/58EirkLFB6O6wwRN9JowHB" TargetMode="External"/><Relationship Id="rId4" Type="http://schemas.openxmlformats.org/officeDocument/2006/relationships/hyperlink" Target="https://en.wikipedia.org/wiki/Pop_music" TargetMode="External"/><Relationship Id="rId9" Type="http://schemas.openxmlformats.org/officeDocument/2006/relationships/hyperlink" Target="https://open.spotify.com/intl-es/track/5Eeq19q3Ft77GpSENEZL2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6K674XXwZsyYOwskssepH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lw95LZKX3GeMIYmPErZQ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3zBhihYUHBmGd2bcQIobr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0yLchb1kn0jtEgIRtoTCwq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1g24LmZ5xzNyoh5vQkqGG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4eZmuggBFJbV7k248bTT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3rVhzMzcN2A4Wdv1oFiceq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2g5egJm0qwJPKgpblzIHl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ZfZaT7NByalxa6bct5G6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8EirkLFB6O6wwRN9JowH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6eBK3edMW7bEzecF1eCez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1EzU0oZsVdmiKc8Hfvqtb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19LO1iGPxZaL89gO3tNMq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kVSEpbyuLIVuPM1i2Kiv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3MjUtNVVq3C8Fn0MP3zhX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yh5RqpOXYN3iiJe07mNN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album/1ocCLgHL5mq26ZAq8o8ok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0bYg9bo50gSsH3LtXe2SQ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5TOt5Vz4StdjMpEdFPlv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3U4isOIWM3VvDubwSI3y7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5Eeq19q3Ft77GpSENEZL2I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8EirkLFB6O6wwRN9JowHB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7nzychSg6hRwlcuAzbJdo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iconos-gratis/conclus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Billboard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es.wikipedia.org/wiki/Billboard_200" TargetMode="External"/><Relationship Id="rId12" Type="http://schemas.openxmlformats.org/officeDocument/2006/relationships/hyperlink" Target="https://es.wikipedia.org/wiki/Billboard_Hot_10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s.wikipedia.org/wiki/Estados_Unidos" TargetMode="External"/><Relationship Id="rId11" Type="http://schemas.openxmlformats.org/officeDocument/2006/relationships/hyperlink" Target="https://es.wikipedia.org/wiki/Ricky_Nelson" TargetMode="External"/><Relationship Id="rId5" Type="http://schemas.openxmlformats.org/officeDocument/2006/relationships/hyperlink" Target="https://es.wikipedia.org/wiki/Sencillo" TargetMode="External"/><Relationship Id="rId10" Type="http://schemas.openxmlformats.org/officeDocument/2006/relationships/hyperlink" Target="https://es.wikipedia.org/wiki/Canci%C3%B3n" TargetMode="External"/><Relationship Id="rId4" Type="http://schemas.openxmlformats.org/officeDocument/2006/relationships/hyperlink" Target="https://es.wikipedia.org/wiki/Lista_de_%C3%A9xitos_musicales" TargetMode="External"/><Relationship Id="rId9" Type="http://schemas.openxmlformats.org/officeDocument/2006/relationships/hyperlink" Target="https://es.wikipedia.org/wiki/Internet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iconos-gratis/conclus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pen.spotify.com/track/3fH4KjXFYMmljxrcGrbPj9" TargetMode="External"/><Relationship Id="rId5" Type="http://schemas.openxmlformats.org/officeDocument/2006/relationships/hyperlink" Target="https://www.billboard.com/lists/artists-most-number-one-hits-all-time-hot-100/the-beatles-20/" TargetMode="External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jorgegmayorgas@gmail.com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linkedin.com/in/jgimenez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Suecia" TargetMode="External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s.wikipedia.org/wiki/Spotify" TargetMode="External"/><Relationship Id="rId5" Type="http://schemas.openxmlformats.org/officeDocument/2006/relationships/hyperlink" Target="https://es.wikipedia.org/wiki/Freemium" TargetMode="External"/><Relationship Id="rId4" Type="http://schemas.openxmlformats.org/officeDocument/2006/relationships/hyperlink" Target="https://es.wikipedia.org/wiki/Streamin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6K674XXwZsyYOwskssepH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open.spotify.com/intl-es/track/5lw95LZKX3GeMIYmPErZQm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3zBhihYUHBmGd2bcQIobr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0yLchb1kn0jtEgIRtoTCwq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1g24LmZ5xzNyoh5vQkqGGU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4eZmuggBFJbV7k248bTTt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3rVhzMzcN2A4Wdv1oFiceq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2g5egJm0qwJPKgpblzIHlI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ZfZaT7NByalxa6bct5G67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8EirkLFB6O6wwRN9JowHB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6eBK3edMW7bEzecF1eCezc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1EzU0oZsVdmiKc8HfvqtbF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19LO1iGPxZaL89gO3tNMq2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kVSEpbyuLIVuPM1i2KivC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3MjUtNVVq3C8Fn0MP3zhXa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yh5RqpOXYN3iiJe07mNN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thedevastator/billboard-hot-100-audio-features%22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album/1ocCLgHL5mq26ZAq8o8ok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0bYg9bo50gSsH3LtXe2SQn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5TOt5Vz4StdjMpEdFPlvB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3U4isOIWM3VvDubwSI3y7a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5Eeq19q3Ft77GpSENEZL2I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8EirkLFB6O6wwRN9JowHB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7nzychSg6hRwlcuAzbJdot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illthedj.com/spotify-makes-up-music-genr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www.flaticon.es/iconos-gratis/metodologia" TargetMode="External"/><Relationship Id="rId4" Type="http://schemas.openxmlformats.org/officeDocument/2006/relationships/hyperlink" Target="https://developer.spotify.com/documentation/web-api/reference/get-audio-featur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B799020-4ABD-4E8C-8F34-FD42A314F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/>
          <a:p>
            <a:pPr rtl="0"/>
            <a:r>
              <a:rPr lang="es-ES" dirty="0"/>
              <a:t>EDA Sobre </a:t>
            </a:r>
            <a:r>
              <a:rPr lang="es-ES" dirty="0" err="1"/>
              <a:t>billboard</a:t>
            </a:r>
            <a:r>
              <a:rPr lang="es-ES" dirty="0"/>
              <a:t> </a:t>
            </a:r>
            <a:r>
              <a:rPr lang="es-ES" dirty="0" err="1"/>
              <a:t>hot</a:t>
            </a:r>
            <a:r>
              <a:rPr lang="es-ES" dirty="0"/>
              <a:t> 100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968B250-ACDF-4D57-BD3E-D18F93E45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/>
          <a:lstStyle/>
          <a:p>
            <a:pPr rtl="0"/>
            <a:r>
              <a:rPr lang="es-ES" dirty="0"/>
              <a:t>Jorge Giménez</a:t>
            </a:r>
          </a:p>
        </p:txBody>
      </p:sp>
      <p:pic>
        <p:nvPicPr>
          <p:cNvPr id="8" name="Marcador de posición de imagen 7" descr="Primer lugar de un reproductor de registro">
            <a:extLst>
              <a:ext uri="{FF2B5EF4-FFF2-40B4-BE49-F238E27FC236}">
                <a16:creationId xmlns:a16="http://schemas.microsoft.com/office/drawing/2014/main" id="{33532A47-3BF0-4F92-A773-5C134A954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302" y="3351746"/>
            <a:ext cx="7519558" cy="3506255"/>
          </a:xfrm>
        </p:spPr>
      </p:pic>
    </p:spTree>
    <p:extLst>
      <p:ext uri="{BB962C8B-B14F-4D97-AF65-F5344CB8AC3E}">
        <p14:creationId xmlns:p14="http://schemas.microsoft.com/office/powerpoint/2010/main" val="300579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27B81-0B8B-4365-8134-80651A12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>
            <a:normAutofit/>
          </a:bodyPr>
          <a:lstStyle/>
          <a:p>
            <a:pPr rtl="0"/>
            <a:r>
              <a:rPr lang="es-ES" sz="2400" dirty="0"/>
              <a:t>INDICE </a:t>
            </a:r>
            <a:r>
              <a:rPr lang="es-ES" sz="2400" dirty="0" err="1"/>
              <a:t>dE</a:t>
            </a:r>
            <a:r>
              <a:rPr lang="es-ES" sz="2400" dirty="0"/>
              <a:t> Gráficas por género musical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67144F-BC65-415D-8EA3-197F1BA0D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2B97E7-EFA7-4FCE-85AE-37159150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FDF3FA-E37C-4F01-AB1A-E1179A1A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10</a:t>
            </a:fld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7C493C6-47E2-EDBB-9139-ACD8BCC92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603500"/>
            <a:ext cx="3761118" cy="3468688"/>
          </a:xfrm>
        </p:spPr>
        <p:txBody>
          <a:bodyPr>
            <a:normAutofit/>
          </a:bodyPr>
          <a:lstStyle/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Enero 1958 Diciembre 1962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Enero 1963 Diciembre 1967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Enero 1968 Diciembre 1972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Enero 1973 Diciembre 1977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Enero 1978 Diciembre 1982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Enero 1983 Diciembre 1987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Enero 1988 Diciembre 1992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0F46BE55-CACB-F2F0-3303-9A7E444A3E38}"/>
              </a:ext>
            </a:extLst>
          </p:cNvPr>
          <p:cNvSpPr txBox="1">
            <a:spLocks/>
          </p:cNvSpPr>
          <p:nvPr/>
        </p:nvSpPr>
        <p:spPr>
          <a:xfrm>
            <a:off x="7059282" y="2603500"/>
            <a:ext cx="3761118" cy="3468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Enero 1993 Diciembre 1997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Enero 1998 Diciembre 2002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Enero 2003 Diciembre 2007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Enero 2008 Diciembre 2012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Enero 2013 Diciembre 2017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/>
              </a:rPr>
              <a:t>Enero 2018 Diciembre 2023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contenido 7">
            <a:hlinkClick r:id="rId16" action="ppaction://hlinksldjump"/>
            <a:extLst>
              <a:ext uri="{FF2B5EF4-FFF2-40B4-BE49-F238E27FC236}">
                <a16:creationId xmlns:a16="http://schemas.microsoft.com/office/drawing/2014/main" id="{11F0F4E0-FFD6-9B4C-9B0C-D4A24654C7A5}"/>
              </a:ext>
            </a:extLst>
          </p:cNvPr>
          <p:cNvSpPr txBox="1">
            <a:spLocks/>
          </p:cNvSpPr>
          <p:nvPr/>
        </p:nvSpPr>
        <p:spPr>
          <a:xfrm>
            <a:off x="5132718" y="5865436"/>
            <a:ext cx="1416908" cy="394071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12040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1958 Diciembre 1962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20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es un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Subgénero musical"/>
              </a:rPr>
              <a:t> subgénero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Música pop"/>
              </a:rPr>
              <a:t>la música pop </a:t>
            </a:r>
            <a:r>
              <a:rPr lang="es-ES" sz="1200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[1]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que tomó su nombre del </a:t>
            </a:r>
            <a:r>
              <a:rPr lang="es-ES" sz="12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Brill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 </a:t>
            </a:r>
            <a:r>
              <a:rPr lang="es-ES" sz="12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Building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en la ciudad de Nueva York, donde numerosos equipos de compositores profesionales escribieron material para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Grupo de chicas"/>
              </a:rPr>
              <a:t>niñas. grupos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ídolo adolescente"/>
              </a:rPr>
              <a:t>ídolos adolescentes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 principios de la década de 1960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Paul Anka con (All of a Sudden) My Heart Sings 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11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C1AC1F-FE6D-B56F-CBA4-6AC69BDD27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18" y="2208501"/>
            <a:ext cx="4520242" cy="37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4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1963 Diciembre 1967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 dominando con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adult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Steve Lawrence con (I Don't Care) Only Love 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The Temptations con (I Know) I'm Losing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12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71EF2C-2B4F-928F-694D-1C767AAD0BE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0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1968 Diciembre 1972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Ahora 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está en primer puesto con números 1 como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Otis Redding con (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Sittin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' On) The Dock Of The Bay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Diana Ross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No Mountain High Enough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resto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están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igualados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cercanos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soul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C3F5443-1B87-7DD7-053E-7E22FAEC8E5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8FE8EFD-2FC1-C609-C80D-30D58AEF8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93" y="2210400"/>
            <a:ext cx="4626000" cy="37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9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1973 Diciembre 1977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pasa cuarto lugar y da paso a </a:t>
            </a:r>
            <a:r>
              <a:rPr lang="es-ES" sz="1200" u="sng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b="0" i="0" u="sng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y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Rock. </a:t>
            </a:r>
          </a:p>
          <a:p>
            <a:pPr algn="l"/>
            <a:r>
              <a:rPr lang="es-ES" sz="1200" u="sng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b="0" i="0" u="sng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un género que</a:t>
            </a:r>
            <a:r>
              <a:rPr lang="es-ES" sz="1200" b="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contiene elementos de </a:t>
            </a:r>
            <a:r>
              <a:rPr lang="es-ES" sz="1200" b="0" i="0" dirty="0" err="1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y folk rock, y tiene una fuerte correlación con el rock clásico orientado a álbumes de los años 60, 70 y 80. Se hace hincapié en la producción limpia, las armonías y las composiciones melódicas. </a:t>
            </a:r>
          </a:p>
          <a:p>
            <a:pPr algn="l"/>
            <a:r>
              <a:rPr lang="es-ES" sz="1200" b="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Dos números 1 de este género serían: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Ringo Starr con A Dose Of Rock 'N' Roll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America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con A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Horse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With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No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Name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14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5F0F819-A0D6-B8D2-13FD-F3A53B7A44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46EA1F-35E8-E695-34BE-20F812998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" y="2218913"/>
            <a:ext cx="4626188" cy="370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9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1978 Diciembre 1982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Bee Gees con (The Lights Went Out In) Massachusetts</a:t>
            </a:r>
            <a:endParaRPr lang="es-ES" sz="12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Olivia Newton-John con A Little More Love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15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D07189-ECAC-C4EF-E28F-CC63AD1B953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ACFB86-8F48-14FC-7493-1C8AF05E9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3154" y="2205058"/>
            <a:ext cx="4679154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58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1983 Diciembre 1987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sigue dominando con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Gold en segundo lugar. 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tercer lugar irrumpe New Wave Pop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The Human League con (Keep Feeling) Fascination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16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8B72DAE-AC4A-A1D3-EF09-CAEC01CA62A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77B111-3E5D-BB6D-9302-F262B44F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026568"/>
            <a:ext cx="4665493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6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1988 Diciembre 1992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este periodo los géneros están muy igualados, Rock tiene el primer lugar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Bryan Adams con (Everything I Do) I Do It For You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Bon Jovi con (You Want To) Make A Memory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17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46B48F1-9195-37EC-25C5-B0F502D7FA4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AFF500-EAAE-FAA5-44DA-5F87ACF7A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05058"/>
            <a:ext cx="4679154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11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1993 Diciembre 1997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Hip Hop y otros géneros desbancan al Rock del número uno. Hip Hop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Coolio Featuring L.V.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Gangsta's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 Paradise (From "Dangerous Minds")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TLC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2 Proud 2 Beg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18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B07C59-6B81-00F7-B0F9-F0FF0864439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B0AAA4-A273-1CFF-43A9-C08FF8242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18962"/>
            <a:ext cx="4626000" cy="36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77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1998 Diciembre 2002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éxitos en este periodo están distribuidos de forma similar.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pasa a ser el más exitoso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Britney Spears con ...Baby One More Time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Céline Dion con (If There Was) Any Other Way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19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E29175-8C4A-4F9F-0060-2378F8A92B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C52CBD-E96B-B2D8-B271-959679BE6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171" y="2210400"/>
            <a:ext cx="4653171" cy="37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1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CC368-94C3-4438-BABC-31C92047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/>
          <a:p>
            <a:pPr rtl="0"/>
            <a:r>
              <a:rPr lang="es-ES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E23649-3D75-4D6D-8156-51D7E6B177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78375" y="863600"/>
            <a:ext cx="3441700" cy="5130800"/>
          </a:xfrm>
        </p:spPr>
        <p:txBody>
          <a:bodyPr rtlCol="0"/>
          <a:lstStyle/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Qué es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Billboard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Hot 100</a:t>
            </a: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Qué es Spotify</a:t>
            </a: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Canciones y géneros musicales</a:t>
            </a: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Generos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bailibilidad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Curiosidades</a:t>
            </a:r>
          </a:p>
          <a:p>
            <a:pPr rtl="0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dirty="0"/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6C36903A-8E11-4CCF-BB75-9C2BA05F8E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D5E3C6B7-507C-4330-B4B5-6B3975EF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/>
          <a:p>
            <a:pPr rtl="0"/>
            <a:fld id="{39A857F5-96C8-461D-A78C-38E92FE1C522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75F0C0E-614C-A35E-F48B-5ECD3315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83417"/>
            <a:ext cx="2579169" cy="127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Spotify logo">
            <a:extLst>
              <a:ext uri="{FF2B5EF4-FFF2-40B4-BE49-F238E27FC236}">
                <a16:creationId xmlns:a16="http://schemas.microsoft.com/office/drawing/2014/main" id="{CCC5523A-FDE9-355C-BF03-8339E9F2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497" y="1920140"/>
            <a:ext cx="402900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D921EA0-E82A-1F97-768D-110AB971B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75" y="5053130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80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2003 Diciembre 2007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sigue siendo el género más escuchado. 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Pop, en tercer lugar, tuvo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Nelly Furtado con All Good Things (Come To An End)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Mariah Carey con All I Want For Christmas Is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aparece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canción de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20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E4C14F3-0D1B-23F1-BABD-445A806434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CFA1AF-AAA2-2E73-AC97-39019C72E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0" y="2026568"/>
            <a:ext cx="4662559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0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2008 Diciembre 2012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sigue dominando en este periodo seguido de Dance Pop. 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Adele con All I Ask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John Legend con All Of 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21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A4977D-10F3-1C9D-07B8-2E3366B557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A9FEF7-9D8F-09C3-5A37-CB6A10D10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4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2013 Diciembre 2017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domina en este periodo seguido de Dance Pop. 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Paul Anka con (All of a Sudden) My Heart Sings 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22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BB01F6-A3F0-F83B-C1E2-58EEA9DCA49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7F34B3-933E-90E8-04C4-3005B3886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9" y="2210399"/>
            <a:ext cx="4636681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03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2018 Diciembre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finalizar, el género Rap es el primero en este periodo más cercano a la actualidad. Aparece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por primera vez entre los 5 primeros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Roddy Ricch con Big Stepper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Anécdota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Mariah Carey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apareciendo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canción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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C3ED90-3AB3-1F9A-D4D2-6AAA1445E8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13614D-564F-D455-B5C4-BED5EF295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51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/>
              <a:t>Conclusiones </a:t>
            </a:r>
            <a:r>
              <a:rPr lang="es-ES" sz="2000" dirty="0" err="1"/>
              <a:t>generos</a:t>
            </a:r>
            <a:r>
              <a:rPr lang="es-ES" sz="2000" dirty="0"/>
              <a:t> musicales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realizado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endParaRPr lang="en-US" sz="12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1958 a 1972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Brill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Pop es uno de lo más recurrentes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1973 a 1992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Gold es el que pasa a repetirse frecuentemente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Del 1983 a 1992 destaca también New Wave Pop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Del 1993 a 2007 aparecen números 1 con géneros muy bailables como 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Hip Hop,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Rythm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&amp; Blues y Rap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2008 hasta 2023 el género Pop es el que más domina</a:t>
            </a:r>
          </a:p>
          <a:p>
            <a:pPr algn="l"/>
            <a:endParaRPr lang="en-US" sz="11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7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24</a:t>
            </a:fld>
            <a:endParaRPr lang="es-ES" dirty="0"/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580BF2BC-1E6C-B18E-D7B5-05461A337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" y="1710786"/>
            <a:ext cx="3905010" cy="3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7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 err="1"/>
              <a:t>Generos</a:t>
            </a:r>
            <a:r>
              <a:rPr lang="es-ES" dirty="0"/>
              <a:t> y </a:t>
            </a:r>
            <a:r>
              <a:rPr lang="es-ES" dirty="0" err="1"/>
              <a:t>bailibilidad</a:t>
            </a:r>
            <a:endParaRPr lang="es-ES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3FB81DAD-88A7-463E-B09A-E1BC93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25</a:t>
            </a:fld>
            <a:endParaRPr lang="es-ES" dirty="0"/>
          </a:p>
        </p:txBody>
      </p:sp>
      <p:pic>
        <p:nvPicPr>
          <p:cNvPr id="2" name="Picture 8" descr="The Spotify logo">
            <a:extLst>
              <a:ext uri="{FF2B5EF4-FFF2-40B4-BE49-F238E27FC236}">
                <a16:creationId xmlns:a16="http://schemas.microsoft.com/office/drawing/2014/main" id="{62989122-0E53-131E-C112-44841054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7A1A7EC-EF9C-DA62-E754-3CBA1B313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91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49"/>
            <a:ext cx="10515600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1958 Diciembre 1962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26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3BA187-B72B-4BA1-64D1-495A08E7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9" y="1194229"/>
            <a:ext cx="9538516" cy="39309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781659-DD9D-4FF4-5E00-9D238A4FED05}"/>
              </a:ext>
            </a:extLst>
          </p:cNvPr>
          <p:cNvSpPr txBox="1"/>
          <p:nvPr/>
        </p:nvSpPr>
        <p:spPr>
          <a:xfrm>
            <a:off x="861885" y="5277722"/>
            <a:ext cx="8801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análisis nos muestra que en general los géneros musicales son muy bailables desde 1958 hasta 2023</a:t>
            </a:r>
          </a:p>
        </p:txBody>
      </p:sp>
    </p:spTree>
    <p:extLst>
      <p:ext uri="{BB962C8B-B14F-4D97-AF65-F5344CB8AC3E}">
        <p14:creationId xmlns:p14="http://schemas.microsoft.com/office/powerpoint/2010/main" val="3360980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27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4FBC954-AEF9-2EE6-8931-234680CF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770" y="1270107"/>
            <a:ext cx="5709599" cy="39444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4726301-F591-1CB2-3C71-F2A3B3E7F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88" y="1249835"/>
            <a:ext cx="4731437" cy="394270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2D01EB6-A692-B685-A41E-3919D24F5DE7}"/>
              </a:ext>
            </a:extLst>
          </p:cNvPr>
          <p:cNvSpPr txBox="1"/>
          <p:nvPr/>
        </p:nvSpPr>
        <p:spPr>
          <a:xfrm>
            <a:off x="603331" y="5434004"/>
            <a:ext cx="10106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Comparando grupos de géneros con números 1, Country es el género menos bailable siendo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el más bailable de todos</a:t>
            </a:r>
          </a:p>
        </p:txBody>
      </p:sp>
      <p:sp>
        <p:nvSpPr>
          <p:cNvPr id="15" name="Título 8">
            <a:extLst>
              <a:ext uri="{FF2B5EF4-FFF2-40B4-BE49-F238E27FC236}">
                <a16:creationId xmlns:a16="http://schemas.microsoft.com/office/drawing/2014/main" id="{787823A0-F356-89CB-BF6E-DD83917ADA95}"/>
              </a:ext>
            </a:extLst>
          </p:cNvPr>
          <p:cNvSpPr txBox="1">
            <a:spLocks/>
          </p:cNvSpPr>
          <p:nvPr/>
        </p:nvSpPr>
        <p:spPr>
          <a:xfrm>
            <a:off x="838200" y="207549"/>
            <a:ext cx="10515600" cy="98668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 err="1"/>
              <a:t>Bailabilidad</a:t>
            </a:r>
            <a:r>
              <a:rPr lang="es-ES" sz="2000" dirty="0"/>
              <a:t> Enero 1958 Diciembre 1962</a:t>
            </a:r>
          </a:p>
        </p:txBody>
      </p:sp>
    </p:spTree>
    <p:extLst>
      <p:ext uri="{BB962C8B-B14F-4D97-AF65-F5344CB8AC3E}">
        <p14:creationId xmlns:p14="http://schemas.microsoft.com/office/powerpoint/2010/main" val="995299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28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7AECAB-6120-B5D2-EF21-3C947BDA0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320" y="1322705"/>
            <a:ext cx="7450938" cy="444843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4BFCD3E-411C-121B-FCB4-EB2FBF8983DB}"/>
              </a:ext>
            </a:extLst>
          </p:cNvPr>
          <p:cNvSpPr txBox="1"/>
          <p:nvPr/>
        </p:nvSpPr>
        <p:spPr>
          <a:xfrm>
            <a:off x="926757" y="5659394"/>
            <a:ext cx="10092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Este gráfico puede mostrar con más claridad que en general los géneros con números 1 tienen un índice alto de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bailibilidad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excepción del género Country</a:t>
            </a:r>
          </a:p>
        </p:txBody>
      </p:sp>
      <p:sp>
        <p:nvSpPr>
          <p:cNvPr id="14" name="Título 8">
            <a:extLst>
              <a:ext uri="{FF2B5EF4-FFF2-40B4-BE49-F238E27FC236}">
                <a16:creationId xmlns:a16="http://schemas.microsoft.com/office/drawing/2014/main" id="{DDB339C4-E9E9-F5FE-2A85-9E720BD5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49"/>
            <a:ext cx="10515600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1958 Diciembre 1962</a:t>
            </a:r>
          </a:p>
        </p:txBody>
      </p:sp>
    </p:spTree>
    <p:extLst>
      <p:ext uri="{BB962C8B-B14F-4D97-AF65-F5344CB8AC3E}">
        <p14:creationId xmlns:p14="http://schemas.microsoft.com/office/powerpoint/2010/main" val="2100067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413" y="108695"/>
            <a:ext cx="6230956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Pop vs rap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29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740781-F368-BC0B-C1C3-D2256FA87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26" y="1095375"/>
            <a:ext cx="8010525" cy="48111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D0A1673-162F-739E-A572-C183FBB12C58}"/>
              </a:ext>
            </a:extLst>
          </p:cNvPr>
          <p:cNvSpPr txBox="1"/>
          <p:nvPr/>
        </p:nvSpPr>
        <p:spPr>
          <a:xfrm>
            <a:off x="370704" y="5753539"/>
            <a:ext cx="11735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Dos géneros distintos pero que coinciden en el tiempo como Pop y Rap tienen índices similares de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437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553E4539-A0C3-0FB0-D954-F771937C3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15965" cy="64008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Qué es </a:t>
            </a:r>
            <a:r>
              <a:rPr lang="es-ES" sz="2000" dirty="0" err="1"/>
              <a:t>Billboard</a:t>
            </a:r>
            <a:r>
              <a:rPr lang="es-ES" sz="2000" dirty="0"/>
              <a:t> Hot 100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rtl="0"/>
            <a:r>
              <a:rPr lang="es-ES" sz="1200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Hot 100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 una gran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Lista de éxitos musicales"/>
              </a:rPr>
              <a:t>lista de éxitos musicales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 los 100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Sencillo"/>
              </a:rPr>
              <a:t>sencillos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más vendidos en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Estados Unidos"/>
              </a:rPr>
              <a:t>Estados Unidos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que ayuda a promover la industria musical nacional e internacional, y se define como la más importante de las listas de </a:t>
            </a:r>
            <a:r>
              <a:rPr lang="es-E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junto con la </a:t>
            </a:r>
            <a:r>
              <a:rPr lang="es-ES" sz="12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Billboard 200"/>
              </a:rPr>
              <a:t>Billboard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Billboard 200"/>
              </a:rPr>
              <a:t> 200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La publicación del </a:t>
            </a:r>
            <a:r>
              <a:rPr lang="es-E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ranking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Hot 100 se realiza semanalmente a través de la revista </a:t>
            </a:r>
            <a:r>
              <a:rPr lang="es-ES" sz="12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Billboard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y también vía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Internet"/>
              </a:rPr>
              <a:t>Internet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/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 primera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Canción"/>
              </a:rPr>
              <a:t>canción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en llegar al número uno fue «Poor Little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Fool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», de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Ricky Nelson"/>
              </a:rPr>
              <a:t>Ricky Nelson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en 1958.</a:t>
            </a:r>
            <a:endParaRPr lang="es-ES" sz="1200" b="0" i="0" baseline="30000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pPr rtl="0"/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 4 de agosto de 1958, </a:t>
            </a:r>
            <a:r>
              <a:rPr lang="es-E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publicó una lista principal que incluía todos los géneros musicales: el Hot 100. La lista rápidamente se convirtió en el «molde» de la industria musical y </a:t>
            </a:r>
            <a:r>
              <a:rPr lang="es-E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descontinuó la lista anterior llamada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Best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Sellers In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Stores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con su última edición el 13 de octubre de 1958.</a:t>
            </a:r>
          </a:p>
          <a:p>
            <a:pPr rtl="0"/>
            <a:r>
              <a:rPr lang="es-ES" sz="1000" dirty="0">
                <a:solidFill>
                  <a:srgbClr val="202122"/>
                </a:solidFill>
                <a:latin typeface="Arial" panose="020B0604020202020204" pitchFamily="34" charset="0"/>
              </a:rPr>
              <a:t>*Fuente </a:t>
            </a:r>
            <a:r>
              <a:rPr lang="es-ES" sz="1000" i="1" dirty="0">
                <a:solidFill>
                  <a:srgbClr val="202122"/>
                </a:solidFill>
                <a:latin typeface="Arial" panose="020B0604020202020204" pitchFamily="34" charset="0"/>
                <a:hlinkClick r:id="rId12"/>
              </a:rPr>
              <a:t>Wikipedia</a:t>
            </a:r>
            <a:endParaRPr lang="es-ES" sz="1000" i="1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2164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546" y="108695"/>
            <a:ext cx="11291109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Correlacion</a:t>
            </a:r>
            <a:r>
              <a:rPr lang="es-ES" sz="2000" dirty="0"/>
              <a:t> </a:t>
            </a:r>
            <a:r>
              <a:rPr lang="es-ES" sz="2000" dirty="0" err="1"/>
              <a:t>bailibilidad</a:t>
            </a:r>
            <a:r>
              <a:rPr lang="es-ES" sz="2000" dirty="0"/>
              <a:t> y géneros musicales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30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C42CD2-68BC-BCD4-D0E8-26392E54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2" y="1391937"/>
            <a:ext cx="5682106" cy="362490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9C52F68-B297-0CEE-AF0A-41C455D2E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084" y="2240021"/>
            <a:ext cx="5279796" cy="118897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6EC69A5-5806-35D7-FF81-AE9598E41F8C}"/>
              </a:ext>
            </a:extLst>
          </p:cNvPr>
          <p:cNvSpPr txBox="1"/>
          <p:nvPr/>
        </p:nvSpPr>
        <p:spPr>
          <a:xfrm>
            <a:off x="2041995" y="5323144"/>
            <a:ext cx="8108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No hay una correlación entre la cantidad de canciones que tiene un género con su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066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/>
              <a:t>Conclusiones sobre el índice de </a:t>
            </a:r>
            <a:r>
              <a:rPr lang="es-ES" sz="2000" dirty="0" err="1"/>
              <a:t>bailabilidad</a:t>
            </a:r>
            <a:br>
              <a:rPr lang="es-ES" sz="2000" dirty="0"/>
            </a:b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realizado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El análisis nos muestra que en general los géneros musicales con números 1 son muy bailables desde 1958 hasta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Dos géneros distintos pero que coinciden en el tiempo como Pop y Rap tienen índices similares de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bailables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 Hop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5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31</a:t>
            </a:fld>
            <a:endParaRPr lang="es-ES" dirty="0"/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580BF2BC-1E6C-B18E-D7B5-05461A337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" y="1710786"/>
            <a:ext cx="3905010" cy="3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64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90EC0-C38C-41A8-A532-E2716966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curiosidades</a:t>
            </a:r>
          </a:p>
        </p:txBody>
      </p:sp>
      <p:pic>
        <p:nvPicPr>
          <p:cNvPr id="10" name="Marcador de posición de imagen 9" descr="Un primer plano de una trompeta">
            <a:extLst>
              <a:ext uri="{FF2B5EF4-FFF2-40B4-BE49-F238E27FC236}">
                <a16:creationId xmlns:a16="http://schemas.microsoft.com/office/drawing/2014/main" id="{C7AC6189-076B-4290-9627-23ADDBA25A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758952"/>
            <a:ext cx="2962656" cy="2514600"/>
          </a:xfrm>
        </p:spPr>
      </p:pic>
      <p:pic>
        <p:nvPicPr>
          <p:cNvPr id="12" name="Marcador de posición de imagen 11" descr="Un primer plano de un violín">
            <a:extLst>
              <a:ext uri="{FF2B5EF4-FFF2-40B4-BE49-F238E27FC236}">
                <a16:creationId xmlns:a16="http://schemas.microsoft.com/office/drawing/2014/main" id="{21291091-9FC2-4F30-84FB-DB4A41BB21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3593592"/>
            <a:ext cx="2962656" cy="2514600"/>
          </a:xfr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BA4F76A-5D04-4CCD-B9EE-29C2A30392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89901" y="693738"/>
            <a:ext cx="3522980" cy="5446712"/>
          </a:xfrm>
        </p:spPr>
        <p:txBody>
          <a:bodyPr rtlCol="0">
            <a:normAutofit/>
          </a:bodyPr>
          <a:lstStyle/>
          <a:p>
            <a:pPr lvl="1" indent="0"/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 King Cole, Chuck Berry y Dean Martin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llevan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lista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22806 días (62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5 meses y 25 </a:t>
            </a:r>
            <a:r>
              <a:rPr lang="en-US" sz="1400" i="0" u="sng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días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indent="0"/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curioso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Country, solo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tuvo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entre 2003 y 2007 de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Billboard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/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The Beatles son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que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tienen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</a:p>
          <a:p>
            <a:pPr lvl="1" indent="0"/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más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número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unos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con 20</a:t>
            </a:r>
          </a:p>
          <a:p>
            <a:pPr lvl="1" indent="0"/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sigue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Mariah Carey con 19</a:t>
            </a: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/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Hay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200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artistas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un solo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uno, entre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Simple Minds con Don’t You Forget About Me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sz="100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9899AB-59F8-4C4F-9BCC-9130BFD4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0D7BB7-D04B-4D6C-86B1-392E24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9488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3BAB28E-BAF4-438C-A475-0D041A6A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  <p:pic>
        <p:nvPicPr>
          <p:cNvPr id="10" name="Marcador de posición de imagen 9" descr="Primer plano de un DJ reproduciendo música en su mesa">
            <a:extLst>
              <a:ext uri="{FF2B5EF4-FFF2-40B4-BE49-F238E27FC236}">
                <a16:creationId xmlns:a16="http://schemas.microsoft.com/office/drawing/2014/main" id="{05C410A7-E92A-4EFD-A6AE-36748F8E33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8119872" cy="6409944"/>
          </a:xfr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3EE2CE0-415A-4D6D-882C-D348C67CFB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643938" y="2530475"/>
            <a:ext cx="3023806" cy="3427413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Jorge Giménez</a:t>
            </a:r>
          </a:p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jorgegmayorgas@gmail.com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https://www.linkedin.com/in/jgimenezm/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CCA4985F-09D8-41B4-B2AB-DF95AB3F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C7E1EC9-3F85-4EB7-AF0B-3F8DFE94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6006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522" y="239031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/>
              <a:t>INDICES DE GRAFICAS y conclusiones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81067" y="2150381"/>
            <a:ext cx="6230411" cy="3390900"/>
          </a:xfrm>
        </p:spPr>
        <p:txBody>
          <a:bodyPr rtlCol="0">
            <a:normAutofit fontScale="92500" lnSpcReduction="20000"/>
          </a:bodyPr>
          <a:lstStyle/>
          <a:p>
            <a:pPr algn="l" fontAlgn="base"/>
            <a:br>
              <a:rPr lang="es-ES" sz="20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continuación aparecen los enlaces a las gráficas</a:t>
            </a:r>
          </a:p>
          <a:p>
            <a:pPr algn="l" fontAlgn="base"/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r>
              <a:rPr lang="es-ES" sz="2000" dirty="0" err="1">
                <a:hlinkClick r:id="rId3" action="ppaction://hlinksldjump"/>
              </a:rPr>
              <a:t>Indice</a:t>
            </a:r>
            <a:r>
              <a:rPr lang="es-ES" sz="2000" dirty="0">
                <a:hlinkClick r:id="rId3" action="ppaction://hlinksldjump"/>
              </a:rPr>
              <a:t> de gráficas por género musical</a:t>
            </a:r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Comparativa </a:t>
            </a:r>
            <a:r>
              <a:rPr lang="es-ES" sz="20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géneros2</a:t>
            </a: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el enlace a las conclusiones finales</a:t>
            </a: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 gráficas género musical</a:t>
            </a: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 </a:t>
            </a:r>
            <a:r>
              <a:rPr lang="es-ES" sz="20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bailibilidad</a:t>
            </a: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géneros</a:t>
            </a:r>
          </a:p>
          <a:p>
            <a:pPr algn="l" fontAlgn="base"/>
            <a:endParaRPr lang="es-ES" sz="2000" b="0" i="0" dirty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dirty="0"/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34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F1AD94C-59D3-182F-7265-D7187F7A2F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990209" y="171069"/>
            <a:ext cx="4520242" cy="371099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F0EE191-E4B0-D0F3-DD0D-CD0A6BE936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6950812" y="2677062"/>
            <a:ext cx="4520242" cy="37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34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96646DD-9771-4241-9017-A1226C4F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/>
              <a:t>contenido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8BA7DF5-0D60-4A7E-ADA0-055736BA9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919CE106-2B1C-439F-9798-7B9D0616A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70F1437-7C61-4D91-B080-B0C80E5D4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DA21DAF-879A-47B0-B70D-76461CFBB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289C50EF-21A2-4017-B5C6-084510E68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endParaRPr lang="es-ES" dirty="0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7C0C8496-3347-458C-A9DA-C0C7BA01F9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B4425451-8618-441E-9D12-2D59D6AD1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0356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D7B820C0-182D-42F4-8707-5CC4A745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/>
              <a:t>Contenido 2</a:t>
            </a:r>
          </a:p>
        </p:txBody>
      </p:sp>
      <p:sp>
        <p:nvSpPr>
          <p:cNvPr id="14" name="Marcador de pie de página 13">
            <a:extLst>
              <a:ext uri="{FF2B5EF4-FFF2-40B4-BE49-F238E27FC236}">
                <a16:creationId xmlns:a16="http://schemas.microsoft.com/office/drawing/2014/main" id="{EC5535F9-DB15-409A-BCC6-52A919692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54DDEAB-A1D8-45E5-B8F9-54AF38275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90A70A-B7A4-4395-BFBC-6889EE79D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BD1F5F-2C0D-469F-B9D7-F62887EF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456CC6B-4AA1-4424-8333-65754C5AE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E04CE81-6A28-4EA4-BA58-E94D051A3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3A996BD0-4A93-4EF8-8348-686D9CB3C9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256B2184-E681-4C0F-B7BE-487EF89C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E7E0D2-79BA-4A99-B0A5-6C7F621F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7991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27B81-0B8B-4365-8134-80651A12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 dirty="0"/>
              <a:t>gráfico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67144F-BC65-415D-8EA3-197F1BA0D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graphicFrame>
        <p:nvGraphicFramePr>
          <p:cNvPr id="7" name="Marcador de contenido 15" descr="Gráfico de barras ">
            <a:extLst>
              <a:ext uri="{FF2B5EF4-FFF2-40B4-BE49-F238E27FC236}">
                <a16:creationId xmlns:a16="http://schemas.microsoft.com/office/drawing/2014/main" id="{5274D981-B49C-4389-A6CB-924B3F0158D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657495"/>
              </p:ext>
            </p:extLst>
          </p:nvPr>
        </p:nvGraphicFramePr>
        <p:xfrm>
          <a:off x="1371600" y="2603500"/>
          <a:ext cx="10190163" cy="3468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2B97E7-EFA7-4FCE-85AE-37159150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FDF3FA-E37C-4F01-AB1A-E1179A1A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3327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/>
              <a:t>tabla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AD7ADA-DC72-44AB-A59D-90B6D1561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44D3FB8B-8AD3-4B8F-945C-BD1448830F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6628537"/>
              </p:ext>
            </p:extLst>
          </p:nvPr>
        </p:nvGraphicFramePr>
        <p:xfrm>
          <a:off x="1320800" y="2865438"/>
          <a:ext cx="10240960" cy="2708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192">
                  <a:extLst>
                    <a:ext uri="{9D8B030D-6E8A-4147-A177-3AD203B41FA5}">
                      <a16:colId xmlns:a16="http://schemas.microsoft.com/office/drawing/2014/main" val="2650480359"/>
                    </a:ext>
                  </a:extLst>
                </a:gridCol>
                <a:gridCol w="2048192">
                  <a:extLst>
                    <a:ext uri="{9D8B030D-6E8A-4147-A177-3AD203B41FA5}">
                      <a16:colId xmlns:a16="http://schemas.microsoft.com/office/drawing/2014/main" val="1709022653"/>
                    </a:ext>
                  </a:extLst>
                </a:gridCol>
                <a:gridCol w="2048192">
                  <a:extLst>
                    <a:ext uri="{9D8B030D-6E8A-4147-A177-3AD203B41FA5}">
                      <a16:colId xmlns:a16="http://schemas.microsoft.com/office/drawing/2014/main" val="1247652176"/>
                    </a:ext>
                  </a:extLst>
                </a:gridCol>
                <a:gridCol w="2048192">
                  <a:extLst>
                    <a:ext uri="{9D8B030D-6E8A-4147-A177-3AD203B41FA5}">
                      <a16:colId xmlns:a16="http://schemas.microsoft.com/office/drawing/2014/main" val="138552216"/>
                    </a:ext>
                  </a:extLst>
                </a:gridCol>
                <a:gridCol w="2048192">
                  <a:extLst>
                    <a:ext uri="{9D8B030D-6E8A-4147-A177-3AD203B41FA5}">
                      <a16:colId xmlns:a16="http://schemas.microsoft.com/office/drawing/2014/main" val="2206530427"/>
                    </a:ext>
                  </a:extLst>
                </a:gridCol>
              </a:tblGrid>
              <a:tr h="541731">
                <a:tc>
                  <a:txBody>
                    <a:bodyPr/>
                    <a:lstStyle/>
                    <a:p>
                      <a:pPr algn="ctr" rtl="0"/>
                      <a:endParaRPr lang="es-ES" dirty="0"/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Categoría 1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Categoría 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Categoría 3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Categoría 4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34776"/>
                  </a:ext>
                </a:extLst>
              </a:tr>
              <a:tr h="541731">
                <a:tc>
                  <a:txBody>
                    <a:bodyPr/>
                    <a:lstStyle/>
                    <a:p>
                      <a:pPr algn="ctr" rtl="0"/>
                      <a:r>
                        <a:rPr lang="es-ES" dirty="0"/>
                        <a:t>Artículo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4.5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626146"/>
                  </a:ext>
                </a:extLst>
              </a:tr>
              <a:tr h="541731">
                <a:tc>
                  <a:txBody>
                    <a:bodyPr/>
                    <a:lstStyle/>
                    <a:p>
                      <a:pPr algn="ctr" rtl="0"/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Artículo</a:t>
                      </a:r>
                      <a:r>
                        <a:rPr lang="es-ES" dirty="0"/>
                        <a:t>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3.2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5.1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4.4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620150"/>
                  </a:ext>
                </a:extLst>
              </a:tr>
              <a:tr h="541731">
                <a:tc>
                  <a:txBody>
                    <a:bodyPr/>
                    <a:lstStyle/>
                    <a:p>
                      <a:pPr algn="ctr" rtl="0"/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Artículo</a:t>
                      </a:r>
                      <a:r>
                        <a:rPr lang="es-ES" dirty="0"/>
                        <a:t> 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119336"/>
                  </a:ext>
                </a:extLst>
              </a:tr>
              <a:tr h="541731">
                <a:tc>
                  <a:txBody>
                    <a:bodyPr/>
                    <a:lstStyle/>
                    <a:p>
                      <a:pPr algn="ctr" rtl="0"/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Artículo</a:t>
                      </a:r>
                      <a:r>
                        <a:rPr lang="es-ES" dirty="0"/>
                        <a:t> 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4.5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dirty="0"/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360145"/>
                  </a:ext>
                </a:extLst>
              </a:tr>
            </a:tbl>
          </a:graphicData>
        </a:graphic>
      </p:graphicFrame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FF78BF-EED7-4AC2-968A-8644D6224B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7323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62C5A-DC3A-4D57-A7F0-A52C0B084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 rtlCol="0">
            <a:noAutofit/>
          </a:bodyPr>
          <a:lstStyle/>
          <a:p>
            <a:pPr rtl="0"/>
            <a:r>
              <a:rPr lang="es-ES" sz="2400" dirty="0"/>
              <a:t>La mejor manera de empezar es dejar de hablar y comenzar a actuar.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F0DCEA-5CBC-4FE3-A819-C5EBE40E2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 rtlCol="0"/>
          <a:lstStyle/>
          <a:p>
            <a:pPr rtl="0"/>
            <a:r>
              <a:rPr lang="es-ES"/>
              <a:t>Walt Disney</a:t>
            </a:r>
          </a:p>
        </p:txBody>
      </p:sp>
      <p:pic>
        <p:nvPicPr>
          <p:cNvPr id="14" name="Marcador de posición de imagen 13" descr="Un primer plano de un violinista">
            <a:extLst>
              <a:ext uri="{FF2B5EF4-FFF2-40B4-BE49-F238E27FC236}">
                <a16:creationId xmlns:a16="http://schemas.microsoft.com/office/drawing/2014/main" id="{5BC04982-CB92-4287-8A66-635C395855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952" cy="4462272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B4C6ED3-13A4-4C80-9C81-CB6CC8D7D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21" name="Marcador de fecha 20">
            <a:extLst>
              <a:ext uri="{FF2B5EF4-FFF2-40B4-BE49-F238E27FC236}">
                <a16:creationId xmlns:a16="http://schemas.microsoft.com/office/drawing/2014/main" id="{6FF32649-32BD-4DF7-8CF4-C5EF7B01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6D853837-26C5-47BD-A51B-085EDF92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1406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Qué es SPOTIFY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 fontScale="25000" lnSpcReduction="20000"/>
          </a:bodyPr>
          <a:lstStyle/>
          <a:p>
            <a:pPr algn="l"/>
            <a:r>
              <a:rPr lang="es-ES" sz="4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 una empresa de servicios multimedia </a:t>
            </a:r>
            <a:r>
              <a:rPr lang="es-E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Suecia"/>
              </a:rPr>
              <a:t>sueca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fundada en 2006, cuyo producto es la aplicación homónima empleada para la reproducción de música vía </a:t>
            </a:r>
            <a:r>
              <a:rPr lang="es-ES" sz="48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Streaming"/>
              </a:rPr>
              <a:t>streaming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 modelo de negocio es el denominado </a:t>
            </a:r>
            <a:r>
              <a:rPr lang="es-ES" sz="48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Freemium"/>
              </a:rPr>
              <a:t>freemium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ofrece música grabada y podcasts digitales restringidos por derechos de autor que incluyen más de 100 millones de canciones, de sellos discográficos y compañías de medios. También ofrece más de 3 millones de vídeos musical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fue fundada en 2006 en Estocolmo por Daniel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Ek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ex CTO de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Stardoll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una compañía de videojuegos, y Martin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Lorentzon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cofundador de la empresa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dedidcada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 </a:t>
            </a:r>
            <a:r>
              <a:rPr lang="es-ES" sz="4800" dirty="0">
                <a:solidFill>
                  <a:srgbClr val="202122"/>
                </a:solidFill>
                <a:latin typeface="Arial" panose="020B0604020202020204" pitchFamily="34" charset="0"/>
              </a:rPr>
              <a:t>marketing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TradeDoubler</a:t>
            </a:r>
            <a:endParaRPr lang="es-ES" sz="4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Según Daniel, el título de la compañía fue inicialmente malentendido de un nombre gritado por Martin.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 aplicación Spotify se lanzó el 7 de octubre de 2008, como un reproductor de música en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streaming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y sólo estaba disponible en Suecia, Finlandia, Francia, Reino Unido y España.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AB anunció acuerdos de licencia con las principales discográficas</a:t>
            </a:r>
          </a:p>
          <a:p>
            <a:r>
              <a:rPr lang="es-ES" sz="4800" dirty="0">
                <a:solidFill>
                  <a:srgbClr val="202122"/>
                </a:solidFill>
                <a:latin typeface="Arial" panose="020B0604020202020204" pitchFamily="34" charset="0"/>
              </a:rPr>
              <a:t>*Fuente </a:t>
            </a:r>
            <a:r>
              <a:rPr lang="es-ES" sz="4800" i="1" dirty="0">
                <a:solidFill>
                  <a:srgbClr val="202122"/>
                </a:solidFill>
                <a:latin typeface="Arial" panose="020B0604020202020204" pitchFamily="34" charset="0"/>
                <a:hlinkClick r:id="rId6"/>
              </a:rPr>
              <a:t>Wikipedia</a:t>
            </a:r>
            <a:endParaRPr lang="es-ES" sz="4800" i="1" dirty="0"/>
          </a:p>
          <a:p>
            <a:pPr algn="l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1026" name="Picture 2" descr="El algoritmo de Spotify al detalle: así sabe Spotify qué quieres escuchar |  Business Insider España">
            <a:extLst>
              <a:ext uri="{FF2B5EF4-FFF2-40B4-BE49-F238E27FC236}">
                <a16:creationId xmlns:a16="http://schemas.microsoft.com/office/drawing/2014/main" id="{98AD3E56-43F5-03C6-2D8D-B9806340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35" y="2368550"/>
            <a:ext cx="4028536" cy="302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589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0733DF59-A4B2-4E69-B8BA-B4E6D9904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0030"/>
            <a:ext cx="10240903" cy="1009934"/>
          </a:xfrm>
        </p:spPr>
        <p:txBody>
          <a:bodyPr rtlCol="0" anchor="ctr"/>
          <a:lstStyle/>
          <a:p>
            <a:pPr rtl="0"/>
            <a:r>
              <a:rPr lang="es-ES"/>
              <a:t>equipo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F661F5F-6E1D-45DF-9BF7-1D0E0B69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pic>
        <p:nvPicPr>
          <p:cNvPr id="55" name="Marcador de posición de imagen 54" descr="Una persona sonriendo a la cámara">
            <a:extLst>
              <a:ext uri="{FF2B5EF4-FFF2-40B4-BE49-F238E27FC236}">
                <a16:creationId xmlns:a16="http://schemas.microsoft.com/office/drawing/2014/main" id="{0E5C6F58-2AD4-4892-9B04-3BFAC5CEA5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013" y="1819656"/>
            <a:ext cx="2282932" cy="2282932"/>
          </a:xfrm>
        </p:spPr>
      </p:pic>
      <p:pic>
        <p:nvPicPr>
          <p:cNvPr id="39" name="Marcador de posición de imagen 38" descr="Una persona sonriendo para la cámara en la oficina">
            <a:extLst>
              <a:ext uri="{FF2B5EF4-FFF2-40B4-BE49-F238E27FC236}">
                <a16:creationId xmlns:a16="http://schemas.microsoft.com/office/drawing/2014/main" id="{BF46F0F4-0C90-4C85-A0A9-A4B1E4D75A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600" y="1819656"/>
            <a:ext cx="2282932" cy="2282932"/>
          </a:xfrm>
        </p:spPr>
      </p:pic>
      <p:pic>
        <p:nvPicPr>
          <p:cNvPr id="41" name="Marcador de posición de imagen 40" descr="Una persona sonriendo para la cámara en la oficina">
            <a:extLst>
              <a:ext uri="{FF2B5EF4-FFF2-40B4-BE49-F238E27FC236}">
                <a16:creationId xmlns:a16="http://schemas.microsoft.com/office/drawing/2014/main" id="{868BC0BC-25FE-4B51-9E04-D097D34B2E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1928" y="1819656"/>
            <a:ext cx="2282932" cy="2282932"/>
          </a:xfrm>
        </p:spPr>
      </p:pic>
      <p:pic>
        <p:nvPicPr>
          <p:cNvPr id="57" name="Marcador de posición de imagen 56" descr="Una persona sonriendo para la cámara en la oficina">
            <a:extLst>
              <a:ext uri="{FF2B5EF4-FFF2-40B4-BE49-F238E27FC236}">
                <a16:creationId xmlns:a16="http://schemas.microsoft.com/office/drawing/2014/main" id="{5E87E414-B261-4885-B6EF-3C0761238F5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7112" y="1819656"/>
            <a:ext cx="2282932" cy="2282932"/>
          </a:xfrm>
        </p:spPr>
      </p:pic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757F99B5-64D7-4A64-86D6-36354C4B82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31368" y="446687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Nombre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BECA2EEA-616D-4E87-9A3A-DF8655C541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5013" y="4877332"/>
            <a:ext cx="2286000" cy="594360"/>
          </a:xfrm>
        </p:spPr>
        <p:txBody>
          <a:bodyPr rtlCol="0"/>
          <a:lstStyle/>
          <a:p>
            <a:pPr rtl="0"/>
            <a:r>
              <a:rPr lang="es-ES"/>
              <a:t>Título</a:t>
            </a:r>
          </a:p>
        </p:txBody>
      </p:sp>
      <p:sp>
        <p:nvSpPr>
          <p:cNvPr id="48" name="Marcador de texto 47">
            <a:extLst>
              <a:ext uri="{FF2B5EF4-FFF2-40B4-BE49-F238E27FC236}">
                <a16:creationId xmlns:a16="http://schemas.microsoft.com/office/drawing/2014/main" id="{AE9A8D92-00FD-4246-866B-B772E0CA775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7663" y="446687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Nombre</a:t>
            </a:r>
          </a:p>
        </p:txBody>
      </p:sp>
      <p:sp>
        <p:nvSpPr>
          <p:cNvPr id="49" name="Marcador de texto 48">
            <a:extLst>
              <a:ext uri="{FF2B5EF4-FFF2-40B4-BE49-F238E27FC236}">
                <a16:creationId xmlns:a16="http://schemas.microsoft.com/office/drawing/2014/main" id="{1522E387-1530-4794-9487-2FB24AFFDC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81308" y="4877332"/>
            <a:ext cx="2286000" cy="594360"/>
          </a:xfrm>
        </p:spPr>
        <p:txBody>
          <a:bodyPr rtlCol="0"/>
          <a:lstStyle/>
          <a:p>
            <a:pPr rtl="0"/>
            <a:r>
              <a:rPr lang="es-ES"/>
              <a:t>Título</a:t>
            </a:r>
          </a:p>
        </p:txBody>
      </p:sp>
      <p:sp>
        <p:nvSpPr>
          <p:cNvPr id="50" name="Marcador de texto 49">
            <a:extLst>
              <a:ext uri="{FF2B5EF4-FFF2-40B4-BE49-F238E27FC236}">
                <a16:creationId xmlns:a16="http://schemas.microsoft.com/office/drawing/2014/main" id="{684E5FF7-FFBE-4834-89C3-708240DAC19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90307" y="446687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Nombre</a:t>
            </a:r>
          </a:p>
        </p:txBody>
      </p:sp>
      <p:sp>
        <p:nvSpPr>
          <p:cNvPr id="51" name="Marcador de texto 50">
            <a:extLst>
              <a:ext uri="{FF2B5EF4-FFF2-40B4-BE49-F238E27FC236}">
                <a16:creationId xmlns:a16="http://schemas.microsoft.com/office/drawing/2014/main" id="{06C01CB0-5757-463B-9D47-3F8CA427DAD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03952" y="4877332"/>
            <a:ext cx="2286000" cy="594360"/>
          </a:xfrm>
        </p:spPr>
        <p:txBody>
          <a:bodyPr rtlCol="0"/>
          <a:lstStyle/>
          <a:p>
            <a:pPr rtl="0"/>
            <a:r>
              <a:rPr lang="es-ES"/>
              <a:t>Título</a:t>
            </a:r>
          </a:p>
        </p:txBody>
      </p:sp>
      <p:sp>
        <p:nvSpPr>
          <p:cNvPr id="52" name="Marcador de texto 51">
            <a:extLst>
              <a:ext uri="{FF2B5EF4-FFF2-40B4-BE49-F238E27FC236}">
                <a16:creationId xmlns:a16="http://schemas.microsoft.com/office/drawing/2014/main" id="{F6EAF102-9D8C-42FA-8631-0A97B8FEAE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24408" y="446687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Nombre</a:t>
            </a:r>
          </a:p>
        </p:txBody>
      </p:sp>
      <p:sp>
        <p:nvSpPr>
          <p:cNvPr id="53" name="Marcador de texto 52">
            <a:extLst>
              <a:ext uri="{FF2B5EF4-FFF2-40B4-BE49-F238E27FC236}">
                <a16:creationId xmlns:a16="http://schemas.microsoft.com/office/drawing/2014/main" id="{69F3136F-4592-4535-9658-790F97780F7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38053" y="4877332"/>
            <a:ext cx="2286000" cy="594360"/>
          </a:xfrm>
        </p:spPr>
        <p:txBody>
          <a:bodyPr rtlCol="0"/>
          <a:lstStyle/>
          <a:p>
            <a:pPr rtl="0"/>
            <a:r>
              <a:rPr lang="es-ES"/>
              <a:t>Título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4EB44ED7-7731-489B-9F8C-07F5367E9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5DB7A9A4-E0AF-4EBE-905E-76104705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0870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A51886-AA43-422E-B193-F1F3DF7D8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/>
              <a:t>escala de tiempo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543A6F8-52D4-4DE7-8CC0-08DC662C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graphicFrame>
        <p:nvGraphicFramePr>
          <p:cNvPr id="7" name="Marcador de contenido 6" descr="Smart Art de escala de tiempo">
            <a:extLst>
              <a:ext uri="{FF2B5EF4-FFF2-40B4-BE49-F238E27FC236}">
                <a16:creationId xmlns:a16="http://schemas.microsoft.com/office/drawing/2014/main" id="{7F19F4C0-09A9-4052-8CA4-4CE1AF00A3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83694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932410C-796A-4C04-978D-E9F12DC1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AE1B71-4F09-43CB-815A-9B020C22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361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1963 Diciembre 1967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 dominando con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adult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Steve Lawrence con (I Don't Care) Only Love 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The Temptations con (I Know) I'm Losing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740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1968 Diciembre 1972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Ahora 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está en primer puesto con números 1 como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Otis Redding con (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Sittin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' On) The Dock Of The Bay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Diana Ross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No Mountain High Enough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resto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están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igualados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cercanos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soul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C3F5443-1B87-7DD7-053E-7E22FAEC8E5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8FE8EFD-2FC1-C609-C80D-30D58AEF8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93" y="2210400"/>
            <a:ext cx="4626000" cy="37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97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1973 Diciembre 1977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pasa cuarto lugar y da paso a </a:t>
            </a:r>
            <a:r>
              <a:rPr lang="es-ES" sz="1200" u="sng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b="0" i="0" u="sng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y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Rock. </a:t>
            </a:r>
          </a:p>
          <a:p>
            <a:pPr algn="l"/>
            <a:r>
              <a:rPr lang="es-ES" sz="1200" u="sng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b="0" i="0" u="sng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un género que</a:t>
            </a:r>
            <a:r>
              <a:rPr lang="es-ES" sz="1200" b="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contiene elementos de </a:t>
            </a:r>
            <a:r>
              <a:rPr lang="es-ES" sz="1200" b="0" i="0" dirty="0" err="1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y folk rock, y tiene una fuerte correlación con el rock clásico orientado a álbumes de los años 60, 70 y 80. Se hace hincapié en la producción limpia, las armonías y las composiciones melódicas. </a:t>
            </a:r>
          </a:p>
          <a:p>
            <a:pPr algn="l"/>
            <a:r>
              <a:rPr lang="es-ES" sz="1200" b="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Dos números 1 de este género serían: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Ringo Starr con A Dose Of Rock 'N' Roll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America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con A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Horse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With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No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Name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44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5F0F819-A0D6-B8D2-13FD-F3A53B7A44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46EA1F-35E8-E695-34BE-20F812998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" y="2218913"/>
            <a:ext cx="4626188" cy="370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62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1978 Diciembre 1982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Bee Gees con (The Lights Went Out In) Massachusetts</a:t>
            </a:r>
            <a:endParaRPr lang="es-ES" sz="12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Olivia Newton-John con A Little More Love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45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D07189-ECAC-C4EF-E28F-CC63AD1B953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ACFB86-8F48-14FC-7493-1C8AF05E9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3154" y="2205058"/>
            <a:ext cx="4679154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90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1983 Diciembre 1987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sigue dominando con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Gold en segundo lugar. 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tercer lugar irrumpe New Wave Pop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The Human League con (Keep Feeling) Fascination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46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8B72DAE-AC4A-A1D3-EF09-CAEC01CA62A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77B111-3E5D-BB6D-9302-F262B44F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026568"/>
            <a:ext cx="4665493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59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1988 Diciembre 1992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este periodo los géneros están muy igualados, Rock tiene el primer lugar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Bryan Adams con (Everything I Do) I Do It For You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Bon Jovi con (You Want To) Make A Memory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47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46B48F1-9195-37EC-25C5-B0F502D7FA4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AFF500-EAAE-FAA5-44DA-5F87ACF7A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05058"/>
            <a:ext cx="4679154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12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1993 Diciembre 1997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Hip Hop y otros géneros desbancan al Rock del número uno. Hip Hop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Coolio Featuring L.V.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Gangsta's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 Paradise (From "Dangerous Minds")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TLC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2 Proud 2 Beg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48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B07C59-6B81-00F7-B0F9-F0FF0864439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B0AAA4-A273-1CFF-43A9-C08FF8242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18962"/>
            <a:ext cx="4626000" cy="36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35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1998 Diciembre 2002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éxitos en este periodo están distribuidos de forma similar.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pasa a ser el más exitoso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Britney Spears con ...Baby One More Time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Céline Dion con (If There Was) Any Other Way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49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E29175-8C4A-4F9F-0060-2378F8A92B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C52CBD-E96B-B2D8-B271-959679BE6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171" y="2210400"/>
            <a:ext cx="4653171" cy="37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09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r>
              <a:rPr lang="es-ES" dirty="0"/>
              <a:t>Obtenido de </a:t>
            </a:r>
            <a:r>
              <a:rPr lang="es-ES" dirty="0" err="1">
                <a:hlinkClick r:id="rId2"/>
              </a:rPr>
              <a:t>Kaggle</a:t>
            </a:r>
            <a:endParaRPr lang="es-E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5</a:t>
            </a:fld>
            <a:endParaRPr lang="es-ES" dirty="0"/>
          </a:p>
        </p:txBody>
      </p:sp>
      <p:pic>
        <p:nvPicPr>
          <p:cNvPr id="2" name="Picture 8" descr="The Spotify logo">
            <a:extLst>
              <a:ext uri="{FF2B5EF4-FFF2-40B4-BE49-F238E27FC236}">
                <a16:creationId xmlns:a16="http://schemas.microsoft.com/office/drawing/2014/main" id="{C11C901E-1767-283B-1689-7608A72E4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C4AD33-A969-5FDC-C9B1-CA183C63C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60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2003 Diciembre 2007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sigue siendo el género más escuchado. 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Pop, en tercer lugar, tuvo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Nelly Furtado con All Good Things (Come To An End)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Mariah Carey con All I Want For Christmas Is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aparece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canción de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50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E4C14F3-0D1B-23F1-BABD-445A806434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CFA1AF-AAA2-2E73-AC97-39019C72E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0" y="2026568"/>
            <a:ext cx="4662559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74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2008 Diciembre 2012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sigue dominando en este periodo seguido de Dance Pop. 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Adele con All I Ask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John Legend con All Of 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51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A4977D-10F3-1C9D-07B8-2E3366B557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A9FEF7-9D8F-09C3-5A37-CB6A10D10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48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2013 Diciembre 2017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domina en este periodo seguido de Dance Pop. 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Paul Anka con (All of a Sudden) My Heart Sings 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52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BB01F6-A3F0-F83B-C1E2-58EEA9DCA49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7F34B3-933E-90E8-04C4-3005B3886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9" y="2210399"/>
            <a:ext cx="4636681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85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2018 Diciembre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finalizar, el género Rap es el primero en este periodo más cercano a la actualidad. Aparece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por primera vez entre los 5 primeros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Roddy Ricch con Big Stepper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Anécdota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Mariah Carey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apareciendo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canción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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53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C3ED90-3AB3-1F9A-D4D2-6AAA1445E8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13614D-564F-D455-B5C4-BED5EF295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4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Dataset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 fontScale="25000" lnSpcReduction="20000"/>
          </a:bodyPr>
          <a:lstStyle/>
          <a:p>
            <a:pPr algn="l" fontAlgn="base"/>
            <a:br>
              <a:rPr lang="es-ES" sz="4000" b="0" i="0" dirty="0">
                <a:solidFill>
                  <a:srgbClr val="3C4043"/>
                </a:solidFill>
                <a:effectLst/>
                <a:latin typeface="Inter"/>
              </a:rPr>
            </a:b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conjunto de datos principal, Hot Stuff.csv, incluye información sobre la posición de cada canción en las listas semanales. 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Contiene columnas como URL de la lista de </a:t>
            </a:r>
            <a:r>
              <a:rPr lang="es-ES" sz="48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Billboard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semana, nombre de la canción, nombre del intérprete, ID de canción único (concatenación de canción e intérprete), semana actual en el gráfico, instancia (que indica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apariciones en la lista), posición de la semana anterior, posición máxima (la más alta). posición de la lista alcanzada) y semanas en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lista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segundo conjunto de datos, Hot 100 Audio Features.csv, proporciona funciones de audio detalladas de cada canción obtenidas de la API web de Spotify. 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Esto incluye varias métricas donde destaca la </a:t>
            </a:r>
            <a:r>
              <a:rPr lang="es-ES" sz="48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(idoneidad para bailar en función de elementos musicales) y los géneros según el API de Spotify entre otras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C56DD8-287E-99CB-277C-2A23D586A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" y="1299593"/>
            <a:ext cx="4459857" cy="44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0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Géneros según </a:t>
            </a:r>
            <a:r>
              <a:rPr lang="es-ES" sz="2000" dirty="0" err="1"/>
              <a:t>spotify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 este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artículo</a:t>
            </a:r>
            <a:endParaRPr lang="es-ES" sz="1200" b="0" i="0" dirty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2016, había 1.482 géneros en Spotify. Hoy son 6.000. Esta impresionante colección plantea la pregunta: ¿Qué constituye exactamente un género musical? 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se trata sólo de ritmos y melodías; Estamos hablando de ritmo, instrumentación, raíces culturales e incluso hilos temáticos que las canciones dentro de un género deberían compartir.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 ejemplo, el jazz suele caracterizarse por la improvisación y los ritmos swing, mientras que, por ejemplo, el techno se caracteriza por su instrumentación electrónica y ritmos repetitivos. Pero ahora, esta categorización es demasiado simple e incluso ignorante, porque la realidad es algo diferente, ya que no es tan fácil distinguir entre géneros musicales. 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Mucho menos definirlos.</a:t>
            </a:r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7CDD5F-4F09-E5EA-A71F-83480CF6B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3" y="1729555"/>
            <a:ext cx="4299119" cy="436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82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16851A-37EB-B3E1-4226-BB079B00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" y="1299593"/>
            <a:ext cx="4459857" cy="4459857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metodologÍa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formado por dos ficheros CSV, conte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nía más de 1000 géneros musicales.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ha reducido a un grupo de 50,los que más entradas tenían, y de esos 50 se ha sacado los 5 con más entradas en grupos de 5 años desde 1958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También se muestra los artistas y canciones de esa época que fueron número 1 en esos géneros musicales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Luego se ha comparado la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bailibilidad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esos géneros musicales que han tenido números 1</a:t>
            </a:r>
          </a:p>
          <a:p>
            <a:pPr algn="l" fontAlgn="base"/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3" name="Imagen 2">
            <a:hlinkClick r:id="rId5"/>
            <a:extLst>
              <a:ext uri="{FF2B5EF4-FFF2-40B4-BE49-F238E27FC236}">
                <a16:creationId xmlns:a16="http://schemas.microsoft.com/office/drawing/2014/main" id="{C1ACEFD0-5D65-7E01-E171-DCCF054C1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149" y="1559871"/>
            <a:ext cx="4199579" cy="41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2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/>
              <a:t>Canciones y géneros musicales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3FB81DAD-88A7-463E-B09A-E1BC93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9</a:t>
            </a:fld>
            <a:endParaRPr lang="es-ES" dirty="0"/>
          </a:p>
        </p:txBody>
      </p:sp>
      <p:pic>
        <p:nvPicPr>
          <p:cNvPr id="4" name="Picture 8" descr="The Spotify logo">
            <a:extLst>
              <a:ext uri="{FF2B5EF4-FFF2-40B4-BE49-F238E27FC236}">
                <a16:creationId xmlns:a16="http://schemas.microsoft.com/office/drawing/2014/main" id="{604F8805-65C0-59E7-82D7-19AF9BAAC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9E15F7-9EEE-F585-1A16-7FA83BA89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9159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22.tgt.Office_50301352_TF89309463_Win32_OJ112196155" id="{E51DAF1E-F475-4A7E-8E96-8CBC4DF1EE16}" vid="{10A6C42A-3BF8-4F31-911D-BCA20482670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E43E0E-1DE3-4D32-85EB-739731B9E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9123E8-1B6B-49B5-873D-A8D01C369B68}">
  <ds:schemaRefs>
    <ds:schemaRef ds:uri="http://schemas.microsoft.com/sharepoint/v3"/>
    <ds:schemaRef ds:uri="http://purl.org/dc/terms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metadata/properties"/>
    <ds:schemaRef ds:uri="230e9df3-be65-4c73-a93b-d1236ebd677e"/>
    <ds:schemaRef ds:uri="16c05727-aa75-4e4a-9b5f-8a80a11658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C51EB17-D597-42E7-995C-18B75FCBF2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Diseño de aumento de degradado</Template>
  <TotalTime>635</TotalTime>
  <Words>5463</Words>
  <Application>Microsoft Office PowerPoint</Application>
  <PresentationFormat>Panorámica</PresentationFormat>
  <Paragraphs>688</Paragraphs>
  <Slides>53</Slides>
  <Notes>44</Notes>
  <HiddenSlides>20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1" baseType="lpstr">
      <vt:lpstr>Arial</vt:lpstr>
      <vt:lpstr>Avenir Next LT Pro</vt:lpstr>
      <vt:lpstr>Avenir Next LT Pro Light</vt:lpstr>
      <vt:lpstr>Calibri</vt:lpstr>
      <vt:lpstr>Inter</vt:lpstr>
      <vt:lpstr>Segoe WPC</vt:lpstr>
      <vt:lpstr>Symbol</vt:lpstr>
      <vt:lpstr>GradientRiseVTI</vt:lpstr>
      <vt:lpstr>EDA Sobre billboard hot 100</vt:lpstr>
      <vt:lpstr>Agenda</vt:lpstr>
      <vt:lpstr>Qué es Billboard Hot 100</vt:lpstr>
      <vt:lpstr>Qué es SPOTIFY</vt:lpstr>
      <vt:lpstr>Dataset</vt:lpstr>
      <vt:lpstr>Dataset</vt:lpstr>
      <vt:lpstr>Géneros según spotify</vt:lpstr>
      <vt:lpstr>metodologÍa</vt:lpstr>
      <vt:lpstr>Canciones y géneros musicales</vt:lpstr>
      <vt:lpstr>INDICE dE Gráficas por género musical</vt:lpstr>
      <vt:lpstr>Enero 1958 Diciembre 1962</vt:lpstr>
      <vt:lpstr>Enero 1963 Diciembre 1967</vt:lpstr>
      <vt:lpstr>Enero 1968 Diciembre 1972</vt:lpstr>
      <vt:lpstr>Enero 1973 Diciembre 1977</vt:lpstr>
      <vt:lpstr>Enero 1978 Diciembre 1982</vt:lpstr>
      <vt:lpstr>Enero 1983 Diciembre 1987</vt:lpstr>
      <vt:lpstr>Enero 1988 Diciembre 1992</vt:lpstr>
      <vt:lpstr>Enero 1993 Diciembre 1997</vt:lpstr>
      <vt:lpstr>Enero 1998 Diciembre 2002</vt:lpstr>
      <vt:lpstr>Enero 2003 Diciembre 2007</vt:lpstr>
      <vt:lpstr>Enero 2008 Diciembre 2012</vt:lpstr>
      <vt:lpstr>Enero 2013 Diciembre 2017</vt:lpstr>
      <vt:lpstr>Enero 2018 Diciembre 2023</vt:lpstr>
      <vt:lpstr>Conclusiones generos musicales</vt:lpstr>
      <vt:lpstr>Generos y bailibilidad</vt:lpstr>
      <vt:lpstr>Bailabilidad Enero 1958 Diciembre 1962</vt:lpstr>
      <vt:lpstr>Presentación de PowerPoint</vt:lpstr>
      <vt:lpstr>Bailabilidad Enero 1958 Diciembre 1962</vt:lpstr>
      <vt:lpstr>Pop vs rap</vt:lpstr>
      <vt:lpstr>Correlacion bailibilidad y géneros musicales</vt:lpstr>
      <vt:lpstr>Conclusiones sobre el índice de bailabilidad </vt:lpstr>
      <vt:lpstr>curiosidades</vt:lpstr>
      <vt:lpstr>Gracias</vt:lpstr>
      <vt:lpstr>INDICES DE GRAFICAS y conclusiones</vt:lpstr>
      <vt:lpstr>contenido</vt:lpstr>
      <vt:lpstr>Contenido 2</vt:lpstr>
      <vt:lpstr>gráfico</vt:lpstr>
      <vt:lpstr>tabla</vt:lpstr>
      <vt:lpstr>La mejor manera de empezar es dejar de hablar y comenzar a actuar.</vt:lpstr>
      <vt:lpstr>equipo</vt:lpstr>
      <vt:lpstr>escala de tiempo</vt:lpstr>
      <vt:lpstr>Bailabilidad Enero 1963 Diciembre 1967</vt:lpstr>
      <vt:lpstr>Bailabilidad Enero 1968 Diciembre 1972</vt:lpstr>
      <vt:lpstr>Bailabilidad Enero 1973 Diciembre 1977</vt:lpstr>
      <vt:lpstr>Bailabilidad Enero 1978 Diciembre 1982</vt:lpstr>
      <vt:lpstr>Bailabilidad Enero 1983 Diciembre 1987</vt:lpstr>
      <vt:lpstr>Bailabilidad Enero 1988 Diciembre 1992</vt:lpstr>
      <vt:lpstr>Bailabilidad Enero 1993 Diciembre 1997</vt:lpstr>
      <vt:lpstr>Bailabilidad Enero 1998 Diciembre 2002</vt:lpstr>
      <vt:lpstr>Bailabilidad Enero 2003 Diciembre 2007</vt:lpstr>
      <vt:lpstr>Bailabilidad Enero 2008 Diciembre 2012</vt:lpstr>
      <vt:lpstr>Bailabilidad Enero 2013 Diciembre 2017</vt:lpstr>
      <vt:lpstr>Bailabilidad Enero 2018 Diciembre 2023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Jorge Giménez</dc:creator>
  <cp:lastModifiedBy>Jorge Giménez</cp:lastModifiedBy>
  <cp:revision>11</cp:revision>
  <dcterms:created xsi:type="dcterms:W3CDTF">2024-01-09T16:57:33Z</dcterms:created>
  <dcterms:modified xsi:type="dcterms:W3CDTF">2024-01-10T16:46:37Z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